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0" r:id="rId3"/>
    <p:sldId id="267" r:id="rId4"/>
    <p:sldId id="268" r:id="rId5"/>
    <p:sldId id="263" r:id="rId6"/>
    <p:sldId id="266" r:id="rId7"/>
    <p:sldId id="276" r:id="rId8"/>
    <p:sldId id="277" r:id="rId9"/>
    <p:sldId id="275" r:id="rId10"/>
    <p:sldId id="280" r:id="rId11"/>
    <p:sldId id="283" r:id="rId12"/>
    <p:sldId id="284" r:id="rId13"/>
    <p:sldId id="285" r:id="rId14"/>
    <p:sldId id="258" r:id="rId15"/>
    <p:sldId id="25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87" autoAdjust="0"/>
  </p:normalViewPr>
  <p:slideViewPr>
    <p:cSldViewPr snapToGrid="0" snapToObjects="1">
      <p:cViewPr varScale="1">
        <p:scale>
          <a:sx n="48" d="100"/>
          <a:sy n="48" d="100"/>
        </p:scale>
        <p:origin x="-9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D3335-9CA7-2F45-BF46-716E23577937}" type="datetimeFigureOut">
              <a:rPr lang="en-US" smtClean="0"/>
              <a:t>16-03-06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EA3CD-21A1-F74D-8107-4A20C7572122}" type="slidenum">
              <a:rPr lang="en-US" smtClean="0"/>
              <a:t>‹#›</a:t>
            </a:fld>
            <a:endParaRPr lang="en-US"/>
          </a:p>
        </p:txBody>
      </p:sp>
    </p:spTree>
    <p:extLst>
      <p:ext uri="{BB962C8B-B14F-4D97-AF65-F5344CB8AC3E}">
        <p14:creationId xmlns:p14="http://schemas.microsoft.com/office/powerpoint/2010/main" val="391972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lindaeclarke.blogspot.ca</a:t>
            </a:r>
            <a:r>
              <a:rPr lang="en-US" dirty="0" smtClean="0"/>
              <a:t>/2013/05/</a:t>
            </a:r>
            <a:r>
              <a:rPr lang="en-US" dirty="0" err="1" smtClean="0"/>
              <a:t>watercolour-experiments.html</a:t>
            </a:r>
            <a:endParaRPr lang="en-US" dirty="0"/>
          </a:p>
        </p:txBody>
      </p:sp>
      <p:sp>
        <p:nvSpPr>
          <p:cNvPr id="4" name="Slide Number Placeholder 3"/>
          <p:cNvSpPr>
            <a:spLocks noGrp="1"/>
          </p:cNvSpPr>
          <p:nvPr>
            <p:ph type="sldNum" sz="quarter" idx="10"/>
          </p:nvPr>
        </p:nvSpPr>
        <p:spPr/>
        <p:txBody>
          <a:bodyPr/>
          <a:lstStyle/>
          <a:p>
            <a:fld id="{520EA3CD-21A1-F74D-8107-4A20C7572122}" type="slidenum">
              <a:rPr lang="en-US" smtClean="0"/>
              <a:t>10</a:t>
            </a:fld>
            <a:endParaRPr lang="en-US"/>
          </a:p>
        </p:txBody>
      </p:sp>
    </p:spTree>
    <p:extLst>
      <p:ext uri="{BB962C8B-B14F-4D97-AF65-F5344CB8AC3E}">
        <p14:creationId xmlns:p14="http://schemas.microsoft.com/office/powerpoint/2010/main" val="230437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EA3CD-21A1-F74D-8107-4A20C7572122}" type="slidenum">
              <a:rPr lang="en-US" smtClean="0"/>
              <a:t>12</a:t>
            </a:fld>
            <a:endParaRPr lang="en-US"/>
          </a:p>
        </p:txBody>
      </p:sp>
    </p:spTree>
    <p:extLst>
      <p:ext uri="{BB962C8B-B14F-4D97-AF65-F5344CB8AC3E}">
        <p14:creationId xmlns:p14="http://schemas.microsoft.com/office/powerpoint/2010/main" val="22397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C3F5757-3B68-3844-A6E0-3056190B84F9}"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233718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C3F5757-3B68-3844-A6E0-3056190B84F9}"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101804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C3F5757-3B68-3844-A6E0-3056190B84F9}"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293211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C3F5757-3B68-3844-A6E0-3056190B84F9}"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259218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C3F5757-3B68-3844-A6E0-3056190B84F9}"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103510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C3F5757-3B68-3844-A6E0-3056190B84F9}" type="datetimeFigureOut">
              <a:rPr lang="en-US" smtClean="0"/>
              <a:t>16-03-06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189656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C3F5757-3B68-3844-A6E0-3056190B84F9}" type="datetimeFigureOut">
              <a:rPr lang="en-US" smtClean="0"/>
              <a:t>16-03-06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16659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C3F5757-3B68-3844-A6E0-3056190B84F9}" type="datetimeFigureOut">
              <a:rPr lang="en-US" smtClean="0"/>
              <a:t>16-03-06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75150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F5757-3B68-3844-A6E0-3056190B84F9}" type="datetimeFigureOut">
              <a:rPr lang="en-US" smtClean="0"/>
              <a:t>16-03-06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132402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3F5757-3B68-3844-A6E0-3056190B84F9}" type="datetimeFigureOut">
              <a:rPr lang="en-US" smtClean="0"/>
              <a:t>16-03-06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257162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3F5757-3B68-3844-A6E0-3056190B84F9}" type="datetimeFigureOut">
              <a:rPr lang="en-US" smtClean="0"/>
              <a:t>16-03-06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DEE41-295C-C541-947F-88829395FEA5}" type="slidenum">
              <a:rPr lang="en-US" smtClean="0"/>
              <a:t>‹#›</a:t>
            </a:fld>
            <a:endParaRPr lang="en-US"/>
          </a:p>
        </p:txBody>
      </p:sp>
    </p:spTree>
    <p:extLst>
      <p:ext uri="{BB962C8B-B14F-4D97-AF65-F5344CB8AC3E}">
        <p14:creationId xmlns:p14="http://schemas.microsoft.com/office/powerpoint/2010/main" val="3897901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F5757-3B68-3844-A6E0-3056190B84F9}" type="datetimeFigureOut">
              <a:rPr lang="en-US" smtClean="0"/>
              <a:t>16-03-06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DEE41-295C-C541-947F-88829395FEA5}" type="slidenum">
              <a:rPr lang="en-US" smtClean="0"/>
              <a:t>‹#›</a:t>
            </a:fld>
            <a:endParaRPr lang="en-US"/>
          </a:p>
        </p:txBody>
      </p:sp>
    </p:spTree>
    <p:extLst>
      <p:ext uri="{BB962C8B-B14F-4D97-AF65-F5344CB8AC3E}">
        <p14:creationId xmlns:p14="http://schemas.microsoft.com/office/powerpoint/2010/main" val="241310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21.jpg"/><Relationship Id="rId8"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file://localhost/http://1.bp.blogspot.com/_K9P1dHgzHP4/R995TZGOx6I/AAAAAAAAA9E/1y-MatnyOlI/s400/b_knives.jpg"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heyapathycomicsart.vox.com/library/photo/6a00e398f6b8e700040110182d2cda860f.html" TargetMode="External"/><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507"/>
            <a:ext cx="5067613" cy="1015663"/>
          </a:xfrm>
          <a:prstGeom prst="rect">
            <a:avLst/>
          </a:prstGeom>
        </p:spPr>
        <p:txBody>
          <a:bodyPr wrap="none">
            <a:spAutoFit/>
          </a:bodyPr>
          <a:lstStyle/>
          <a:p>
            <a:r>
              <a:rPr lang="en-CA" sz="2400" b="1" dirty="0"/>
              <a:t>Forgetting the </a:t>
            </a:r>
            <a:r>
              <a:rPr lang="en-CA" sz="2400" b="1" dirty="0" smtClean="0"/>
              <a:t>Hand (exquisite corpse</a:t>
            </a:r>
            <a:r>
              <a:rPr lang="en-US" sz="2400" dirty="0" smtClean="0"/>
              <a:t>)</a:t>
            </a:r>
          </a:p>
          <a:p>
            <a:r>
              <a:rPr lang="en-US" dirty="0">
                <a:latin typeface="Calibri"/>
                <a:cs typeface="Calibri"/>
              </a:rPr>
              <a:t>Exquisite </a:t>
            </a:r>
            <a:r>
              <a:rPr lang="en-US" dirty="0" smtClean="0">
                <a:latin typeface="Calibri"/>
                <a:cs typeface="Calibri"/>
              </a:rPr>
              <a:t>Corpse</a:t>
            </a:r>
          </a:p>
          <a:p>
            <a:r>
              <a:rPr lang="en-US" dirty="0">
                <a:latin typeface="Calibri"/>
                <a:cs typeface="Calibri"/>
              </a:rPr>
              <a:t>Automatism </a:t>
            </a:r>
          </a:p>
        </p:txBody>
      </p:sp>
      <p:pic>
        <p:nvPicPr>
          <p:cNvPr id="3" name="Picture 2" descr="Screen Shot 2016-01-28 at 9.10.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514" y="511155"/>
            <a:ext cx="4430486" cy="3388340"/>
          </a:xfrm>
          <a:prstGeom prst="rect">
            <a:avLst/>
          </a:prstGeom>
        </p:spPr>
      </p:pic>
      <p:pic>
        <p:nvPicPr>
          <p:cNvPr id="4" name="Picture 3" descr="Screen Shot 2016-01-28 at 9.10.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283" y="3702002"/>
            <a:ext cx="4111900" cy="3155997"/>
          </a:xfrm>
          <a:prstGeom prst="rect">
            <a:avLst/>
          </a:prstGeom>
        </p:spPr>
      </p:pic>
      <p:sp>
        <p:nvSpPr>
          <p:cNvPr id="5" name="Rectangle 4"/>
          <p:cNvSpPr/>
          <p:nvPr/>
        </p:nvSpPr>
        <p:spPr>
          <a:xfrm>
            <a:off x="141514" y="1038170"/>
            <a:ext cx="4572000" cy="830997"/>
          </a:xfrm>
          <a:prstGeom prst="rect">
            <a:avLst/>
          </a:prstGeom>
        </p:spPr>
        <p:txBody>
          <a:bodyPr>
            <a:spAutoFit/>
          </a:bodyPr>
          <a:lstStyle/>
          <a:p>
            <a:r>
              <a:rPr lang="en-US" sz="1600" b="1" dirty="0"/>
              <a:t>Marcel </a:t>
            </a:r>
            <a:r>
              <a:rPr lang="en-US" sz="1600" b="1" dirty="0" err="1"/>
              <a:t>Dzama</a:t>
            </a:r>
            <a:r>
              <a:rPr lang="en-US" sz="1600" b="1" dirty="0"/>
              <a:t> and Raymond </a:t>
            </a:r>
            <a:r>
              <a:rPr lang="en-US" sz="1600" b="1" dirty="0" err="1"/>
              <a:t>Pettibon</a:t>
            </a:r>
            <a:r>
              <a:rPr lang="en-US" sz="1600" b="1" dirty="0" smtClean="0"/>
              <a:t>:</a:t>
            </a:r>
          </a:p>
          <a:p>
            <a:r>
              <a:rPr lang="en-US" sz="1600" b="1" dirty="0" smtClean="0"/>
              <a:t>“</a:t>
            </a:r>
            <a:r>
              <a:rPr lang="en-US" sz="1600" b="1" dirty="0"/>
              <a:t>Forgetting the Hand”</a:t>
            </a:r>
            <a:endParaRPr lang="en-US" sz="1600" dirty="0"/>
          </a:p>
          <a:p>
            <a:r>
              <a:rPr lang="en-US" sz="1600" dirty="0"/>
              <a:t>David </a:t>
            </a:r>
            <a:r>
              <a:rPr lang="en-US" sz="1600" dirty="0" err="1"/>
              <a:t>Zwirner</a:t>
            </a:r>
            <a:r>
              <a:rPr lang="en-US" sz="1600" dirty="0"/>
              <a:t> Gallery, New York, </a:t>
            </a:r>
            <a:r>
              <a:rPr lang="en-US" sz="1600" dirty="0" smtClean="0"/>
              <a:t>Jan </a:t>
            </a:r>
            <a:r>
              <a:rPr lang="en-US" sz="1600" dirty="0"/>
              <a:t>14 to </a:t>
            </a:r>
            <a:r>
              <a:rPr lang="en-US" sz="1600" dirty="0" smtClean="0"/>
              <a:t>Feb </a:t>
            </a:r>
            <a:r>
              <a:rPr lang="en-US" sz="1600" dirty="0"/>
              <a:t>20</a:t>
            </a:r>
          </a:p>
        </p:txBody>
      </p:sp>
      <p:sp>
        <p:nvSpPr>
          <p:cNvPr id="6" name="Rectangle 5"/>
          <p:cNvSpPr/>
          <p:nvPr/>
        </p:nvSpPr>
        <p:spPr>
          <a:xfrm>
            <a:off x="251283" y="1972525"/>
            <a:ext cx="4572000" cy="4524316"/>
          </a:xfrm>
          <a:prstGeom prst="rect">
            <a:avLst/>
          </a:prstGeom>
        </p:spPr>
        <p:txBody>
          <a:bodyPr>
            <a:spAutoFit/>
          </a:bodyPr>
          <a:lstStyle/>
          <a:p>
            <a:r>
              <a:rPr lang="en-US" dirty="0"/>
              <a:t>At the opening for “Forgetting the Hand,” the Marcel </a:t>
            </a:r>
            <a:r>
              <a:rPr lang="en-US" dirty="0" err="1"/>
              <a:t>Dzama</a:t>
            </a:r>
            <a:r>
              <a:rPr lang="en-US" dirty="0"/>
              <a:t> and Raymond </a:t>
            </a:r>
            <a:r>
              <a:rPr lang="en-US" dirty="0" err="1"/>
              <a:t>Pettibon</a:t>
            </a:r>
            <a:r>
              <a:rPr lang="en-US" dirty="0"/>
              <a:t> show now on view at David </a:t>
            </a:r>
            <a:r>
              <a:rPr lang="en-US" dirty="0" err="1"/>
              <a:t>Zwirner</a:t>
            </a:r>
            <a:r>
              <a:rPr lang="en-US" dirty="0"/>
              <a:t> Gallery in New York, visitors squinted at the drawings tacked to the wall, trying to match the art with the </a:t>
            </a:r>
            <a:r>
              <a:rPr lang="en-US" dirty="0" smtClean="0"/>
              <a:t>artist…</a:t>
            </a:r>
          </a:p>
          <a:p>
            <a:r>
              <a:rPr lang="en-US" dirty="0" smtClean="0"/>
              <a:t>As </a:t>
            </a:r>
            <a:r>
              <a:rPr lang="en-US" dirty="0"/>
              <a:t>the title suggests, “Forgetting the Hand” is intended this way. We aren’t supposed to think about who drew or wrote or painted what. This is an elaborate game </a:t>
            </a:r>
            <a:r>
              <a:rPr lang="en-US" b="1" dirty="0"/>
              <a:t>of exquisite corpse</a:t>
            </a:r>
            <a:r>
              <a:rPr lang="en-US" dirty="0"/>
              <a:t>, passed back and forth between the artists until a collaborative conclusion is reached.</a:t>
            </a:r>
          </a:p>
          <a:p>
            <a:r>
              <a:rPr lang="en-CA" dirty="0"/>
              <a:t>“Forgetting the Hand” was originally conceived as a </a:t>
            </a:r>
            <a:r>
              <a:rPr lang="en-CA" dirty="0" err="1"/>
              <a:t>zine</a:t>
            </a:r>
            <a:r>
              <a:rPr lang="en-CA" dirty="0"/>
              <a:t> between the two artists, of which a limited print run of 300 sold </a:t>
            </a:r>
            <a:r>
              <a:rPr lang="en-CA" dirty="0" smtClean="0"/>
              <a:t>out…</a:t>
            </a:r>
            <a:endParaRPr lang="en-US" dirty="0"/>
          </a:p>
        </p:txBody>
      </p:sp>
    </p:spTree>
    <p:extLst>
      <p:ext uri="{BB962C8B-B14F-4D97-AF65-F5344CB8AC3E}">
        <p14:creationId xmlns:p14="http://schemas.microsoft.com/office/powerpoint/2010/main" val="39299289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jpg"/>
          <p:cNvPicPr>
            <a:picLocks noChangeAspect="1"/>
          </p:cNvPicPr>
          <p:nvPr/>
        </p:nvPicPr>
        <p:blipFill rotWithShape="1">
          <a:blip r:embed="rId3">
            <a:extLst>
              <a:ext uri="{28A0092B-C50C-407E-A947-70E740481C1C}">
                <a14:useLocalDpi xmlns:a14="http://schemas.microsoft.com/office/drawing/2010/main" val="0"/>
              </a:ext>
            </a:extLst>
          </a:blip>
          <a:srcRect l="4966" t="5436" r="5537" b="3975"/>
          <a:stretch/>
        </p:blipFill>
        <p:spPr>
          <a:xfrm>
            <a:off x="0" y="1"/>
            <a:ext cx="4785058" cy="6858000"/>
          </a:xfrm>
          <a:prstGeom prst="rect">
            <a:avLst/>
          </a:prstGeom>
        </p:spPr>
      </p:pic>
      <p:sp>
        <p:nvSpPr>
          <p:cNvPr id="5" name="Rectangle 4"/>
          <p:cNvSpPr/>
          <p:nvPr/>
        </p:nvSpPr>
        <p:spPr>
          <a:xfrm>
            <a:off x="6548418" y="27598"/>
            <a:ext cx="2595582" cy="369332"/>
          </a:xfrm>
          <a:prstGeom prst="rect">
            <a:avLst/>
          </a:prstGeom>
        </p:spPr>
        <p:txBody>
          <a:bodyPr wrap="none">
            <a:spAutoFit/>
          </a:bodyPr>
          <a:lstStyle/>
          <a:p>
            <a:r>
              <a:rPr lang="en-US" dirty="0" err="1"/>
              <a:t>Watercolour</a:t>
            </a:r>
            <a:r>
              <a:rPr lang="en-US" dirty="0"/>
              <a:t> Experiments</a:t>
            </a:r>
          </a:p>
        </p:txBody>
      </p:sp>
      <p:sp>
        <p:nvSpPr>
          <p:cNvPr id="6" name="Rectangle 5"/>
          <p:cNvSpPr/>
          <p:nvPr/>
        </p:nvSpPr>
        <p:spPr>
          <a:xfrm>
            <a:off x="7376043" y="396930"/>
            <a:ext cx="1767957" cy="276999"/>
          </a:xfrm>
          <a:prstGeom prst="rect">
            <a:avLst/>
          </a:prstGeom>
        </p:spPr>
        <p:txBody>
          <a:bodyPr wrap="none">
            <a:spAutoFit/>
          </a:bodyPr>
          <a:lstStyle/>
          <a:p>
            <a:r>
              <a:rPr lang="en-US" sz="1200" dirty="0"/>
              <a:t>Linda E Clarke Illustration</a:t>
            </a:r>
          </a:p>
        </p:txBody>
      </p:sp>
      <p:pic>
        <p:nvPicPr>
          <p:cNvPr id="8" name="Picture 7" descr="aug10p70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058" y="1339156"/>
            <a:ext cx="4365549" cy="1849809"/>
          </a:xfrm>
          <a:prstGeom prst="rect">
            <a:avLst/>
          </a:prstGeom>
        </p:spPr>
      </p:pic>
      <p:sp>
        <p:nvSpPr>
          <p:cNvPr id="9" name="TextBox 8"/>
          <p:cNvSpPr txBox="1"/>
          <p:nvPr/>
        </p:nvSpPr>
        <p:spPr>
          <a:xfrm>
            <a:off x="5447081" y="3203890"/>
            <a:ext cx="3711030" cy="830997"/>
          </a:xfrm>
          <a:prstGeom prst="rect">
            <a:avLst/>
          </a:prstGeom>
          <a:noFill/>
        </p:spPr>
        <p:txBody>
          <a:bodyPr wrap="square" rtlCol="0">
            <a:spAutoFit/>
          </a:bodyPr>
          <a:lstStyle/>
          <a:p>
            <a:r>
              <a:rPr lang="en-US" sz="2000" dirty="0"/>
              <a:t>Experimental </a:t>
            </a:r>
            <a:r>
              <a:rPr lang="en-US" sz="2000" dirty="0" err="1"/>
              <a:t>Watercolour</a:t>
            </a:r>
            <a:r>
              <a:rPr lang="en-US" sz="2000" dirty="0"/>
              <a:t> </a:t>
            </a:r>
            <a:r>
              <a:rPr lang="en-US" sz="2000" dirty="0" smtClean="0"/>
              <a:t>Effects</a:t>
            </a:r>
          </a:p>
          <a:p>
            <a:r>
              <a:rPr lang="en-US" sz="1400" dirty="0" smtClean="0"/>
              <a:t>http</a:t>
            </a:r>
            <a:r>
              <a:rPr lang="en-US" sz="1400" dirty="0"/>
              <a:t>://</a:t>
            </a:r>
            <a:r>
              <a:rPr lang="en-US" sz="1400" dirty="0" err="1"/>
              <a:t>www.artistsandillustrators.co.uk</a:t>
            </a:r>
            <a:r>
              <a:rPr lang="en-US" sz="1400" dirty="0"/>
              <a:t>/how-to/abstract/241/experimental-</a:t>
            </a:r>
            <a:r>
              <a:rPr lang="en-US" sz="1400" dirty="0" err="1"/>
              <a:t>watercolour</a:t>
            </a:r>
            <a:r>
              <a:rPr lang="en-US" sz="1400" dirty="0"/>
              <a:t>-effects</a:t>
            </a:r>
          </a:p>
        </p:txBody>
      </p:sp>
      <p:sp>
        <p:nvSpPr>
          <p:cNvPr id="11" name="Rectangle 10"/>
          <p:cNvSpPr/>
          <p:nvPr/>
        </p:nvSpPr>
        <p:spPr>
          <a:xfrm>
            <a:off x="5503525" y="4211728"/>
            <a:ext cx="3584030" cy="1200329"/>
          </a:xfrm>
          <a:prstGeom prst="rect">
            <a:avLst/>
          </a:prstGeom>
        </p:spPr>
        <p:txBody>
          <a:bodyPr wrap="square">
            <a:spAutoFit/>
          </a:bodyPr>
          <a:lstStyle/>
          <a:p>
            <a:pPr algn="r"/>
            <a:r>
              <a:rPr lang="en-US" dirty="0"/>
              <a:t>Tutor Jo Lewis explains an alternative way of masking out and some unusual uses for </a:t>
            </a:r>
            <a:r>
              <a:rPr lang="en-US" dirty="0" err="1"/>
              <a:t>clingfilm</a:t>
            </a:r>
            <a:r>
              <a:rPr lang="en-US" dirty="0"/>
              <a:t>﻿.</a:t>
            </a:r>
          </a:p>
          <a:p>
            <a:endParaRPr lang="en-US" dirty="0"/>
          </a:p>
        </p:txBody>
      </p:sp>
    </p:spTree>
    <p:extLst>
      <p:ext uri="{BB962C8B-B14F-4D97-AF65-F5344CB8AC3E}">
        <p14:creationId xmlns:p14="http://schemas.microsoft.com/office/powerpoint/2010/main" val="7660184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237" y="-15282"/>
            <a:ext cx="6555673" cy="581317"/>
          </a:xfrm>
        </p:spPr>
        <p:txBody>
          <a:bodyPr>
            <a:normAutofit/>
          </a:bodyPr>
          <a:lstStyle/>
          <a:p>
            <a:r>
              <a:rPr lang="en-US" sz="2000" dirty="0" smtClean="0"/>
              <a:t>Student work inspired by David Mack</a:t>
            </a:r>
            <a:endParaRPr lang="en-US" sz="2000" dirty="0"/>
          </a:p>
        </p:txBody>
      </p:sp>
      <p:pic>
        <p:nvPicPr>
          <p:cNvPr id="4" name="Picture 3" descr="IMG_40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0" y="566035"/>
            <a:ext cx="8352471" cy="6264353"/>
          </a:xfrm>
          <a:prstGeom prst="rect">
            <a:avLst/>
          </a:prstGeom>
        </p:spPr>
      </p:pic>
    </p:spTree>
    <p:extLst>
      <p:ext uri="{BB962C8B-B14F-4D97-AF65-F5344CB8AC3E}">
        <p14:creationId xmlns:p14="http://schemas.microsoft.com/office/powerpoint/2010/main" val="4577298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381" y="200538"/>
            <a:ext cx="8805643" cy="1200329"/>
          </a:xfrm>
          <a:prstGeom prst="rect">
            <a:avLst/>
          </a:prstGeom>
          <a:noFill/>
        </p:spPr>
        <p:txBody>
          <a:bodyPr wrap="square" rtlCol="0">
            <a:spAutoFit/>
          </a:bodyPr>
          <a:lstStyle/>
          <a:p>
            <a:r>
              <a:rPr lang="en-US" b="1" dirty="0" smtClean="0"/>
              <a:t>FRIDAY &amp; MONDAY </a:t>
            </a:r>
            <a:r>
              <a:rPr lang="en-US" dirty="0" smtClean="0"/>
              <a:t>– FINAL SKETCHBOOK EXPERIMENTS (combining mixed-media/notes/ideas), SKETCHBOOK DISPLAY &amp; DECIDE ON HOW YOU WILL START FINAL.</a:t>
            </a:r>
          </a:p>
          <a:p>
            <a:r>
              <a:rPr lang="en-US" dirty="0" err="1" smtClean="0"/>
              <a:t>e.g.a</a:t>
            </a:r>
            <a:r>
              <a:rPr lang="en-US" dirty="0" smtClean="0"/>
              <a:t> hand drawing, an abstract hand, sign language, forms, shapes, large small, with a splash of </a:t>
            </a:r>
            <a:r>
              <a:rPr lang="en-US" dirty="0" err="1" smtClean="0"/>
              <a:t>colour</a:t>
            </a:r>
            <a:r>
              <a:rPr lang="en-US" dirty="0" smtClean="0"/>
              <a:t>, a wash, pencil –shaded, pen/ink, paint…</a:t>
            </a:r>
            <a:endParaRPr lang="en-US" dirty="0"/>
          </a:p>
        </p:txBody>
      </p:sp>
      <p:sp>
        <p:nvSpPr>
          <p:cNvPr id="5" name="TextBox 4"/>
          <p:cNvSpPr txBox="1"/>
          <p:nvPr/>
        </p:nvSpPr>
        <p:spPr>
          <a:xfrm>
            <a:off x="150381" y="6194815"/>
            <a:ext cx="5108114" cy="369332"/>
          </a:xfrm>
          <a:prstGeom prst="rect">
            <a:avLst/>
          </a:prstGeom>
          <a:noFill/>
        </p:spPr>
        <p:txBody>
          <a:bodyPr wrap="none" rtlCol="0">
            <a:spAutoFit/>
          </a:bodyPr>
          <a:lstStyle/>
          <a:p>
            <a:r>
              <a:rPr lang="en-US" b="1" dirty="0" smtClean="0"/>
              <a:t>TUESDAY</a:t>
            </a:r>
            <a:r>
              <a:rPr lang="en-US" dirty="0" smtClean="0"/>
              <a:t> – START GROUP “FORGETTING THE HAND”</a:t>
            </a:r>
            <a:endParaRPr lang="en-US" dirty="0"/>
          </a:p>
        </p:txBody>
      </p:sp>
      <p:pic>
        <p:nvPicPr>
          <p:cNvPr id="6" name="Picture 5" descr="IMG_4074.JPG"/>
          <p:cNvPicPr>
            <a:picLocks noChangeAspect="1"/>
          </p:cNvPicPr>
          <p:nvPr/>
        </p:nvPicPr>
        <p:blipFill rotWithShape="1">
          <a:blip r:embed="rId3">
            <a:extLst>
              <a:ext uri="{28A0092B-C50C-407E-A947-70E740481C1C}">
                <a14:useLocalDpi xmlns:a14="http://schemas.microsoft.com/office/drawing/2010/main" val="0"/>
              </a:ext>
            </a:extLst>
          </a:blip>
          <a:srcRect l="31460" t="17029"/>
          <a:stretch/>
        </p:blipFill>
        <p:spPr>
          <a:xfrm rot="16200000">
            <a:off x="66164" y="1485085"/>
            <a:ext cx="1829194" cy="1660758"/>
          </a:xfrm>
          <a:prstGeom prst="rect">
            <a:avLst/>
          </a:prstGeom>
        </p:spPr>
      </p:pic>
      <p:pic>
        <p:nvPicPr>
          <p:cNvPr id="7" name="Picture 6" descr="F08WMYDG2WM0ZN9.MEDI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932" y="4655681"/>
            <a:ext cx="1953773" cy="1484237"/>
          </a:xfrm>
          <a:prstGeom prst="rect">
            <a:avLst/>
          </a:prstGeom>
        </p:spPr>
      </p:pic>
      <p:pic>
        <p:nvPicPr>
          <p:cNvPr id="8" name="Picture 7" descr="FB9J9S9G2WM0ZN5.MEDIU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81" y="3337731"/>
            <a:ext cx="2066506" cy="1373227"/>
          </a:xfrm>
          <a:prstGeom prst="rect">
            <a:avLst/>
          </a:prstGeom>
        </p:spPr>
      </p:pic>
      <p:pic>
        <p:nvPicPr>
          <p:cNvPr id="9" name="Picture 8" descr="F9KX4HNG2WM2WQ4.MEDIU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381" y="4766691"/>
            <a:ext cx="2066506" cy="1373227"/>
          </a:xfrm>
          <a:prstGeom prst="rect">
            <a:avLst/>
          </a:prstGeom>
        </p:spPr>
      </p:pic>
      <p:pic>
        <p:nvPicPr>
          <p:cNvPr id="10" name="Picture 9" descr="TempleOfArt_DavidMack_art-600x619.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2528" y="1400866"/>
            <a:ext cx="3506636" cy="3617680"/>
          </a:xfrm>
          <a:prstGeom prst="rect">
            <a:avLst/>
          </a:prstGeom>
        </p:spPr>
      </p:pic>
      <p:pic>
        <p:nvPicPr>
          <p:cNvPr id="11" name="Picture 10" descr="Echo_Maya_Lopez_h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7633" y="4210553"/>
            <a:ext cx="2586367" cy="2353594"/>
          </a:xfrm>
          <a:prstGeom prst="rect">
            <a:avLst/>
          </a:prstGeom>
        </p:spPr>
      </p:pic>
      <p:sp>
        <p:nvSpPr>
          <p:cNvPr id="12" name="TextBox 11"/>
          <p:cNvSpPr txBox="1"/>
          <p:nvPr/>
        </p:nvSpPr>
        <p:spPr>
          <a:xfrm>
            <a:off x="2680882" y="1740470"/>
            <a:ext cx="2445716" cy="1754327"/>
          </a:xfrm>
          <a:prstGeom prst="rect">
            <a:avLst/>
          </a:prstGeom>
          <a:noFill/>
        </p:spPr>
        <p:txBody>
          <a:bodyPr wrap="square" rtlCol="0">
            <a:spAutoFit/>
          </a:bodyPr>
          <a:lstStyle/>
          <a:p>
            <a:r>
              <a:rPr lang="en-US" dirty="0" smtClean="0"/>
              <a:t>DAVID MACK &gt;&gt;&gt;&gt;&gt;&gt;</a:t>
            </a:r>
          </a:p>
          <a:p>
            <a:r>
              <a:rPr lang="en-US" dirty="0" smtClean="0"/>
              <a:t>Media: pen/ink, </a:t>
            </a:r>
            <a:r>
              <a:rPr lang="en-US" dirty="0" err="1" smtClean="0"/>
              <a:t>watercolour</a:t>
            </a:r>
            <a:r>
              <a:rPr lang="en-US" dirty="0" smtClean="0"/>
              <a:t> &amp; paint</a:t>
            </a:r>
          </a:p>
          <a:p>
            <a:r>
              <a:rPr lang="en-US" i="1" dirty="0" smtClean="0"/>
              <a:t>Sometimes incorporates photos/magazine and sometimes uses text</a:t>
            </a:r>
            <a:endParaRPr lang="en-US" i="1" dirty="0"/>
          </a:p>
        </p:txBody>
      </p:sp>
    </p:spTree>
    <p:extLst>
      <p:ext uri="{BB962C8B-B14F-4D97-AF65-F5344CB8AC3E}">
        <p14:creationId xmlns:p14="http://schemas.microsoft.com/office/powerpoint/2010/main" val="3783480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vid_mack_study_by_ogiilmountainart-d34mrj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82" y="0"/>
            <a:ext cx="4467225" cy="6858000"/>
          </a:xfrm>
          <a:prstGeom prst="rect">
            <a:avLst/>
          </a:prstGeom>
        </p:spPr>
      </p:pic>
      <p:pic>
        <p:nvPicPr>
          <p:cNvPr id="6" name="Picture 5" descr="david_mack_study_by_ogiilmountainart-d34mrjb.jpg"/>
          <p:cNvPicPr>
            <a:picLocks noChangeAspect="1"/>
          </p:cNvPicPr>
          <p:nvPr/>
        </p:nvPicPr>
        <p:blipFill rotWithShape="1">
          <a:blip r:embed="rId2">
            <a:extLst>
              <a:ext uri="{28A0092B-C50C-407E-A947-70E740481C1C}">
                <a14:useLocalDpi xmlns:a14="http://schemas.microsoft.com/office/drawing/2010/main" val="0"/>
              </a:ext>
            </a:extLst>
          </a:blip>
          <a:srcRect l="45184" t="63790" b="19978"/>
          <a:stretch/>
        </p:blipFill>
        <p:spPr>
          <a:xfrm>
            <a:off x="5098115" y="4876452"/>
            <a:ext cx="4000731" cy="1818869"/>
          </a:xfrm>
          <a:prstGeom prst="rect">
            <a:avLst/>
          </a:prstGeom>
        </p:spPr>
      </p:pic>
      <p:pic>
        <p:nvPicPr>
          <p:cNvPr id="7" name="Picture 6" descr="david_mack_study_by_ogiilmountainart-d34mrjb.jpg"/>
          <p:cNvPicPr>
            <a:picLocks noChangeAspect="1"/>
          </p:cNvPicPr>
          <p:nvPr/>
        </p:nvPicPr>
        <p:blipFill rotWithShape="1">
          <a:blip r:embed="rId2">
            <a:extLst>
              <a:ext uri="{28A0092B-C50C-407E-A947-70E740481C1C}">
                <a14:useLocalDpi xmlns:a14="http://schemas.microsoft.com/office/drawing/2010/main" val="0"/>
              </a:ext>
            </a:extLst>
          </a:blip>
          <a:srcRect l="52554" t="13326" b="62439"/>
          <a:stretch/>
        </p:blipFill>
        <p:spPr>
          <a:xfrm>
            <a:off x="5098114" y="1693430"/>
            <a:ext cx="3859079" cy="3026222"/>
          </a:xfrm>
          <a:prstGeom prst="rect">
            <a:avLst/>
          </a:prstGeom>
        </p:spPr>
      </p:pic>
      <p:pic>
        <p:nvPicPr>
          <p:cNvPr id="8" name="Picture 7" descr="david_mack_study_by_ogiilmountainart-d34mrjb.jpg"/>
          <p:cNvPicPr>
            <a:picLocks noChangeAspect="1"/>
          </p:cNvPicPr>
          <p:nvPr/>
        </p:nvPicPr>
        <p:blipFill rotWithShape="1">
          <a:blip r:embed="rId2">
            <a:extLst>
              <a:ext uri="{28A0092B-C50C-407E-A947-70E740481C1C}">
                <a14:useLocalDpi xmlns:a14="http://schemas.microsoft.com/office/drawing/2010/main" val="0"/>
              </a:ext>
            </a:extLst>
          </a:blip>
          <a:srcRect r="71310" b="85989"/>
          <a:stretch/>
        </p:blipFill>
        <p:spPr>
          <a:xfrm>
            <a:off x="5098114" y="52272"/>
            <a:ext cx="2116485" cy="1586763"/>
          </a:xfrm>
          <a:prstGeom prst="rect">
            <a:avLst/>
          </a:prstGeom>
        </p:spPr>
      </p:pic>
      <p:sp>
        <p:nvSpPr>
          <p:cNvPr id="9" name="TextBox 8"/>
          <p:cNvSpPr txBox="1"/>
          <p:nvPr/>
        </p:nvSpPr>
        <p:spPr>
          <a:xfrm>
            <a:off x="7352826" y="188159"/>
            <a:ext cx="1278415" cy="369332"/>
          </a:xfrm>
          <a:prstGeom prst="rect">
            <a:avLst/>
          </a:prstGeom>
          <a:noFill/>
        </p:spPr>
        <p:txBody>
          <a:bodyPr wrap="none" rtlCol="0">
            <a:spAutoFit/>
          </a:bodyPr>
          <a:lstStyle/>
          <a:p>
            <a:r>
              <a:rPr lang="en-US" dirty="0" smtClean="0"/>
              <a:t>David Mack</a:t>
            </a:r>
            <a:endParaRPr lang="en-US" dirty="0"/>
          </a:p>
        </p:txBody>
      </p:sp>
    </p:spTree>
    <p:extLst>
      <p:ext uri="{BB962C8B-B14F-4D97-AF65-F5344CB8AC3E}">
        <p14:creationId xmlns:p14="http://schemas.microsoft.com/office/powerpoint/2010/main" val="31041036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400" y="340770"/>
            <a:ext cx="3454529" cy="923330"/>
          </a:xfrm>
          <a:prstGeom prst="rect">
            <a:avLst/>
          </a:prstGeom>
          <a:noFill/>
        </p:spPr>
        <p:txBody>
          <a:bodyPr wrap="none" rtlCol="0">
            <a:spAutoFit/>
          </a:bodyPr>
          <a:lstStyle/>
          <a:p>
            <a:r>
              <a:rPr lang="en-US" dirty="0" smtClean="0"/>
              <a:t>Investigating modern art book</a:t>
            </a:r>
          </a:p>
          <a:p>
            <a:r>
              <a:rPr lang="en-US" dirty="0" smtClean="0"/>
              <a:t>Automatism p. 95-7 / 99/ 118/ 173</a:t>
            </a:r>
          </a:p>
          <a:p>
            <a:r>
              <a:rPr lang="en-US" dirty="0" smtClean="0"/>
              <a:t>Exquisite Corpse p. 93, 104 </a:t>
            </a:r>
            <a:endParaRPr lang="en-US" dirty="0"/>
          </a:p>
        </p:txBody>
      </p:sp>
      <p:sp>
        <p:nvSpPr>
          <p:cNvPr id="3" name="Rectangle 2"/>
          <p:cNvSpPr/>
          <p:nvPr/>
        </p:nvSpPr>
        <p:spPr>
          <a:xfrm>
            <a:off x="468610" y="1292650"/>
            <a:ext cx="8173951" cy="2585323"/>
          </a:xfrm>
          <a:prstGeom prst="rect">
            <a:avLst/>
          </a:prstGeom>
        </p:spPr>
        <p:txBody>
          <a:bodyPr wrap="square">
            <a:spAutoFit/>
          </a:bodyPr>
          <a:lstStyle/>
          <a:p>
            <a:r>
              <a:rPr lang="en-US" dirty="0" smtClean="0"/>
              <a:t>Automatism p. 95-7</a:t>
            </a:r>
          </a:p>
          <a:p>
            <a:endParaRPr lang="en-US" dirty="0"/>
          </a:p>
          <a:p>
            <a:r>
              <a:rPr lang="en-US" dirty="0" smtClean="0"/>
              <a:t>Surrealism claimed to be </a:t>
            </a:r>
            <a:r>
              <a:rPr lang="en-US" dirty="0" err="1" smtClean="0"/>
              <a:t>oppossed</a:t>
            </a:r>
            <a:r>
              <a:rPr lang="en-US" dirty="0" smtClean="0"/>
              <a:t> to reason, while at the same time rationalized actions using definitions:</a:t>
            </a:r>
          </a:p>
          <a:p>
            <a:endParaRPr lang="en-US" dirty="0"/>
          </a:p>
          <a:p>
            <a:r>
              <a:rPr lang="en-US" i="1" dirty="0" smtClean="0"/>
              <a:t>Surrealism, </a:t>
            </a:r>
            <a:r>
              <a:rPr lang="en-US" dirty="0" smtClean="0"/>
              <a:t>n. Psychic automatism in its pure state, by which one proposes to express – verbally, by means of the written word, or in any other manner – the actual functioning of thought. Dictated by thought, in the absence of any control by reason, exempt from any aesthetic or moral concern </a:t>
            </a:r>
            <a:endParaRPr lang="en-US" dirty="0"/>
          </a:p>
        </p:txBody>
      </p:sp>
    </p:spTree>
    <p:extLst>
      <p:ext uri="{BB962C8B-B14F-4D97-AF65-F5344CB8AC3E}">
        <p14:creationId xmlns:p14="http://schemas.microsoft.com/office/powerpoint/2010/main" val="1133364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1201808" y="0"/>
            <a:ext cx="4572000" cy="18928246"/>
          </a:xfrm>
          <a:prstGeom prst="rect">
            <a:avLst/>
          </a:prstGeom>
        </p:spPr>
        <p:txBody>
          <a:bodyPr>
            <a:spAutoFit/>
          </a:bodyPr>
          <a:lstStyle/>
          <a:p>
            <a:r>
              <a:rPr lang="en-US" dirty="0" smtClean="0"/>
              <a:t>Automatism, technique first used by Surrealist painters and poets to express the creative force of the unconscious in art.</a:t>
            </a:r>
          </a:p>
          <a:p>
            <a:endParaRPr lang="en-US" dirty="0" smtClean="0"/>
          </a:p>
          <a:p>
            <a:r>
              <a:rPr lang="en-US" dirty="0" smtClean="0"/>
              <a:t>In the 1920s the Surrealist poets André Breton, Paul </a:t>
            </a:r>
            <a:r>
              <a:rPr lang="en-US" dirty="0" err="1" smtClean="0"/>
              <a:t>Éluard</a:t>
            </a:r>
            <a:r>
              <a:rPr lang="en-US" dirty="0" smtClean="0"/>
              <a:t>, Robert </a:t>
            </a:r>
            <a:r>
              <a:rPr lang="en-US" dirty="0" err="1" smtClean="0"/>
              <a:t>Desnos</a:t>
            </a:r>
            <a:r>
              <a:rPr lang="en-US" dirty="0" smtClean="0"/>
              <a:t>, Louis Aragon, and Philippe </a:t>
            </a:r>
            <a:r>
              <a:rPr lang="en-US" dirty="0" err="1" smtClean="0"/>
              <a:t>Soupault</a:t>
            </a:r>
            <a:r>
              <a:rPr lang="en-US" dirty="0" smtClean="0"/>
              <a:t> tried writing in a hypnotic or trancelike state, recording their train of mental associations without censorship or attempts at formal exposition. These poets were influenced by Freudian psychoanalytic theory and believed that the symbols and images thus produced, though appearing strange or incongruous to the conscious mind, actually constituted a record of a person’s unconscious psychic forces and hence possessed an innate artistic significance. Little of lasting value remains from the Surrealists’ attempts at “automatic” writing, however.</a:t>
            </a:r>
          </a:p>
          <a:p>
            <a:endParaRPr lang="en-US" dirty="0" smtClean="0"/>
          </a:p>
          <a:p>
            <a:r>
              <a:rPr lang="en-US" dirty="0" smtClean="0"/>
              <a:t>Automatism was a more productive vehicle for the Surrealist painters. André Masson, </a:t>
            </a:r>
            <a:r>
              <a:rPr lang="en-US" dirty="0" err="1" smtClean="0"/>
              <a:t>Arshile</a:t>
            </a:r>
            <a:r>
              <a:rPr lang="en-US" dirty="0" smtClean="0"/>
              <a:t> Gorky, and Max Ernst, in particular, experimented with fantastic or erotic images that were spontaneously recorded in a kind of visual free association, without the artist’s conscious censorship; the images were then either left as originally conceived or were consciously elaborated upon by the artist. Related to automatic drawing are the techniques Ernst devised to involve chance in the creation of a picture. Among them were “frottage,” placing canvas or paper over different materials such as wood and rubbing it with graphite to make an impression of the grain; “</a:t>
            </a:r>
            <a:r>
              <a:rPr lang="en-US" dirty="0" err="1" smtClean="0"/>
              <a:t>grattage</a:t>
            </a:r>
            <a:r>
              <a:rPr lang="en-US" dirty="0" smtClean="0"/>
              <a:t>,” scratching the painted surface of the canvas with pointed tools to make it more tactile; and “decalcomania,” pressing liquid paint between two canvases and then pulling the canvases apart to produce ridges and bubbles of pigment. The chance forms created by these techniques were then allowed to stand as incomplete, suggestive images, or they were completed by the artist according to his instinctive response to them.</a:t>
            </a:r>
          </a:p>
          <a:p>
            <a:endParaRPr lang="en-US" dirty="0" smtClean="0"/>
          </a:p>
          <a:p>
            <a:r>
              <a:rPr lang="en-US" dirty="0" smtClean="0"/>
              <a:t>Between 1946 and 1951 a group of Canadian painters—including Paul-</a:t>
            </a:r>
            <a:r>
              <a:rPr lang="en-US" dirty="0" err="1" smtClean="0"/>
              <a:t>Émile</a:t>
            </a:r>
            <a:r>
              <a:rPr lang="en-US" dirty="0" smtClean="0"/>
              <a:t> </a:t>
            </a:r>
            <a:r>
              <a:rPr lang="en-US" dirty="0" err="1" smtClean="0"/>
              <a:t>Borduas</a:t>
            </a:r>
            <a:r>
              <a:rPr lang="en-US" dirty="0" smtClean="0"/>
              <a:t>, Albert </a:t>
            </a:r>
            <a:r>
              <a:rPr lang="en-US" dirty="0" err="1" smtClean="0"/>
              <a:t>Dumouchel</a:t>
            </a:r>
            <a:r>
              <a:rPr lang="en-US" dirty="0" smtClean="0"/>
              <a:t>, Jean Paul </a:t>
            </a:r>
            <a:r>
              <a:rPr lang="en-US" dirty="0" err="1" smtClean="0"/>
              <a:t>Mousseau</a:t>
            </a:r>
            <a:r>
              <a:rPr lang="en-US" dirty="0" smtClean="0"/>
              <a:t>, and Jean-Paul </a:t>
            </a:r>
            <a:r>
              <a:rPr lang="en-US" dirty="0" err="1" smtClean="0"/>
              <a:t>Riopelle</a:t>
            </a:r>
            <a:r>
              <a:rPr lang="en-US" dirty="0" smtClean="0"/>
              <a:t>—known as Les </a:t>
            </a:r>
            <a:r>
              <a:rPr lang="en-US" dirty="0" err="1" smtClean="0"/>
              <a:t>Automatistes</a:t>
            </a:r>
            <a:r>
              <a:rPr lang="en-US" dirty="0" smtClean="0"/>
              <a:t>, practiced automatism. From about 1950 a group of artists in the United States called Action painters adopted automatic methods, some under the direct influence of Masson, Gorky, and Ernst, all of whom had moved to the United States to escape World War II. Seeking abstract pictorial equivalents for states of mind, painters Jackson Pollock, Willem de </a:t>
            </a:r>
            <a:r>
              <a:rPr lang="en-US" dirty="0" err="1" smtClean="0"/>
              <a:t>Kooning</a:t>
            </a:r>
            <a:r>
              <a:rPr lang="en-US" dirty="0" smtClean="0"/>
              <a:t>, Franz Kline, Jack </a:t>
            </a:r>
            <a:r>
              <a:rPr lang="en-US" dirty="0" err="1" smtClean="0"/>
              <a:t>Tworkov</a:t>
            </a:r>
            <a:r>
              <a:rPr lang="en-US" dirty="0" smtClean="0"/>
              <a:t>, and Bradley Walker Tomlin variously experimented with chance drippings of paint on the canvas and free, spontaneous brushstrokes. This approach was seen as a means to strip away artifice and unlock basic creative instincts deep within the artist’s personality. Automatism has since become a part of the technical repertoire of modern painting, though its prominence declined with that of Action painting itself.</a:t>
            </a:r>
            <a:endParaRPr lang="en-US" dirty="0"/>
          </a:p>
        </p:txBody>
      </p:sp>
    </p:spTree>
    <p:extLst>
      <p:ext uri="{BB962C8B-B14F-4D97-AF65-F5344CB8AC3E}">
        <p14:creationId xmlns:p14="http://schemas.microsoft.com/office/powerpoint/2010/main" val="38191398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961" y="2054883"/>
            <a:ext cx="3420841" cy="4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1.bp.blogspot.com/_K9P1dHgzHP4/R995TZGOx6I/AAAAAAAAA9E/1y-MatnyOlI/s400/b_knives.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5463" y="782671"/>
            <a:ext cx="4831821" cy="602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012" y="0"/>
            <a:ext cx="8229600" cy="592777"/>
          </a:xfrm>
        </p:spPr>
        <p:txBody>
          <a:bodyPr>
            <a:normAutofit/>
          </a:bodyPr>
          <a:lstStyle/>
          <a:p>
            <a:pPr algn="l"/>
            <a:r>
              <a:rPr lang="en-US" sz="2400" i="1" dirty="0"/>
              <a:t>On the Road of Knives, A Collaborative Comic</a:t>
            </a:r>
            <a:r>
              <a:rPr lang="en-US" sz="2400" dirty="0"/>
              <a:t> </a:t>
            </a:r>
          </a:p>
        </p:txBody>
      </p:sp>
      <p:sp>
        <p:nvSpPr>
          <p:cNvPr id="4" name="Rectangle 3"/>
          <p:cNvSpPr/>
          <p:nvPr/>
        </p:nvSpPr>
        <p:spPr>
          <a:xfrm>
            <a:off x="4454384" y="592777"/>
            <a:ext cx="4572000" cy="1754327"/>
          </a:xfrm>
          <a:prstGeom prst="rect">
            <a:avLst/>
          </a:prstGeom>
        </p:spPr>
        <p:txBody>
          <a:bodyPr>
            <a:spAutoFit/>
          </a:bodyPr>
          <a:lstStyle/>
          <a:p>
            <a:r>
              <a:rPr lang="en-US" dirty="0"/>
              <a:t>“So this is how it works: Zak draws something. Shawn draws something that will fight it. Zak draws his thing fighting back. Shawn draws his thing fighting back and maybe tripping over a statue… Then Shawn draws a new thing. Zak's surviving thing attacks it. And so on…” </a:t>
            </a:r>
          </a:p>
        </p:txBody>
      </p:sp>
    </p:spTree>
    <p:extLst>
      <p:ext uri="{BB962C8B-B14F-4D97-AF65-F5344CB8AC3E}">
        <p14:creationId xmlns:p14="http://schemas.microsoft.com/office/powerpoint/2010/main" val="7875650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im_Moodie_Departure_detail_692_3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44450"/>
            <a:ext cx="8305800" cy="5549900"/>
          </a:xfrm>
        </p:spPr>
      </p:pic>
      <p:graphicFrame>
        <p:nvGraphicFramePr>
          <p:cNvPr id="4099" name="Group 3"/>
          <p:cNvGraphicFramePr>
            <a:graphicFrameLocks noGrp="1"/>
          </p:cNvGraphicFramePr>
          <p:nvPr>
            <p:ph sz="half" idx="2"/>
          </p:nvPr>
        </p:nvGraphicFramePr>
        <p:xfrm>
          <a:off x="4648200" y="1600200"/>
          <a:ext cx="4038600" cy="4526597"/>
        </p:xfrm>
        <a:graphic>
          <a:graphicData uri="http://schemas.openxmlformats.org/drawingml/2006/table">
            <a:tbl>
              <a:tblPr/>
              <a:tblGrid>
                <a:gridCol w="4038600"/>
              </a:tblGrid>
              <a:tr h="676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a:noFill/>
                    </a:lnL>
                    <a:lnR>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a:noFill/>
                    </a:lnL>
                    <a:lnR>
                      <a:noFill/>
                    </a:lnR>
                    <a:lnT>
                      <a:noFill/>
                    </a:lnT>
                    <a:lnB>
                      <a:noFill/>
                    </a:lnB>
                    <a:lnTlToBr>
                      <a:noFill/>
                    </a:lnTlToBr>
                    <a:lnBlToTr>
                      <a:noFill/>
                    </a:lnBlToTr>
                    <a:noFill/>
                  </a:tcPr>
                </a:tc>
              </a:tr>
              <a:tr h="687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a:noFill/>
                    </a:lnL>
                    <a:lnR>
                      <a:noFill/>
                    </a:lnR>
                    <a:lnT>
                      <a:noFill/>
                    </a:lnT>
                    <a:lnB>
                      <a:noFill/>
                    </a:lnB>
                    <a:lnTlToBr>
                      <a:noFill/>
                    </a:lnTlToBr>
                    <a:lnBlToTr>
                      <a:noFill/>
                    </a:lnBlToTr>
                    <a:noFill/>
                  </a:tcPr>
                </a:tc>
              </a:tr>
              <a:tr h="2644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23560" name="Text Box 12"/>
          <p:cNvSpPr txBox="1">
            <a:spLocks noChangeArrowheads="1"/>
          </p:cNvSpPr>
          <p:nvPr/>
        </p:nvSpPr>
        <p:spPr bwMode="auto">
          <a:xfrm>
            <a:off x="5105400" y="5638800"/>
            <a:ext cx="403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spcBef>
                <a:spcPct val="50000"/>
              </a:spcBef>
            </a:pPr>
            <a:r>
              <a:rPr lang="en-US" sz="1800">
                <a:latin typeface="Calibri" charset="0"/>
              </a:rPr>
              <a:t>Kim Moodie</a:t>
            </a:r>
          </a:p>
          <a:p>
            <a:pPr algn="r" eaLnBrk="1" hangingPunct="1"/>
            <a:r>
              <a:rPr lang="en-US" sz="1800">
                <a:latin typeface="Calibri" charset="0"/>
              </a:rPr>
              <a:t>Departure (detail)</a:t>
            </a:r>
          </a:p>
          <a:p>
            <a:pPr algn="r" eaLnBrk="1" hangingPunct="1"/>
            <a:r>
              <a:rPr lang="en-US" sz="1800">
                <a:latin typeface="Calibri" charset="0"/>
              </a:rPr>
              <a:t>25.25 x 38.5 Inches (paper size), Lithograph</a:t>
            </a:r>
          </a:p>
        </p:txBody>
      </p:sp>
    </p:spTree>
    <p:extLst>
      <p:ext uri="{BB962C8B-B14F-4D97-AF65-F5344CB8AC3E}">
        <p14:creationId xmlns:p14="http://schemas.microsoft.com/office/powerpoint/2010/main" val="73798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987675" y="0"/>
            <a:ext cx="5827713" cy="1470025"/>
          </a:xfrm>
        </p:spPr>
        <p:txBody>
          <a:bodyPr/>
          <a:lstStyle/>
          <a:p>
            <a:pPr algn="l" eaLnBrk="1" hangingPunct="1"/>
            <a:r>
              <a:rPr lang="en-CA" sz="2800">
                <a:latin typeface="Calibri" charset="0"/>
              </a:rPr>
              <a:t>Mike Parsons</a:t>
            </a:r>
          </a:p>
        </p:txBody>
      </p:sp>
      <p:sp>
        <p:nvSpPr>
          <p:cNvPr id="15363" name="Subtitle 2"/>
          <p:cNvSpPr>
            <a:spLocks noGrp="1"/>
          </p:cNvSpPr>
          <p:nvPr>
            <p:ph type="subTitle" idx="1"/>
          </p:nvPr>
        </p:nvSpPr>
        <p:spPr>
          <a:xfrm>
            <a:off x="3203575" y="4724400"/>
            <a:ext cx="5940425" cy="2133600"/>
          </a:xfrm>
        </p:spPr>
        <p:txBody>
          <a:bodyPr/>
          <a:lstStyle/>
          <a:p>
            <a:pPr eaLnBrk="1" hangingPunct="1">
              <a:lnSpc>
                <a:spcPct val="80000"/>
              </a:lnSpc>
            </a:pPr>
            <a:r>
              <a:rPr lang="en-CA" sz="2000">
                <a:solidFill>
                  <a:srgbClr val="898989"/>
                </a:solidFill>
                <a:latin typeface="Calibri" charset="0"/>
              </a:rPr>
              <a:t>The Seeing Tower Watches over the City of Toronto. This 4 x 6 ft pen and ink artwork depicts the city of Toronto in all it's chaotic beauty. People propel the metropolis moving throug giant gears, while strange creatures,robots, and heroes attempt to co-exist. This drawing was a part of a set of 10 detailed drawings created between Oct -Dec. 2007, and was exhibited at the Resistor Gallery Dec 2007. </a:t>
            </a:r>
          </a:p>
          <a:p>
            <a:pPr eaLnBrk="1" hangingPunct="1">
              <a:lnSpc>
                <a:spcPct val="80000"/>
              </a:lnSpc>
            </a:pPr>
            <a:endParaRPr lang="en-CA" sz="2000">
              <a:solidFill>
                <a:srgbClr val="898989"/>
              </a:solidFill>
              <a:latin typeface="Calibri" charset="0"/>
            </a:endParaRPr>
          </a:p>
        </p:txBody>
      </p:sp>
      <p:pic>
        <p:nvPicPr>
          <p:cNvPr id="15364" name="Picture 1" descr="K:\School sep 19\Jarvis\Gr 12\Posada Moodie &amp; Parsons\Mike Parsons\MikePars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114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heyapathy.com/new/lastOptimistTHUMB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60350"/>
            <a:ext cx="29019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Toronto Artworks">
            <a:hlinkClick r:id="rId4" tooltip="Toronto Artwork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221163"/>
            <a:ext cx="3048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243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3-02 at 9.5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414" y="2573077"/>
            <a:ext cx="3120336" cy="4284923"/>
          </a:xfrm>
          <a:prstGeom prst="rect">
            <a:avLst/>
          </a:prstGeom>
        </p:spPr>
      </p:pic>
      <p:pic>
        <p:nvPicPr>
          <p:cNvPr id="5" name="Picture 4" descr="12734105_10153388802107944_3333065714576340978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99" y="1175944"/>
            <a:ext cx="5608999" cy="5519255"/>
          </a:xfrm>
          <a:prstGeom prst="rect">
            <a:avLst/>
          </a:prstGeom>
        </p:spPr>
      </p:pic>
      <p:sp>
        <p:nvSpPr>
          <p:cNvPr id="7" name="Rectangle 6"/>
          <p:cNvSpPr/>
          <p:nvPr/>
        </p:nvSpPr>
        <p:spPr>
          <a:xfrm>
            <a:off x="129698" y="35493"/>
            <a:ext cx="8884051" cy="1477328"/>
          </a:xfrm>
          <a:prstGeom prst="rect">
            <a:avLst/>
          </a:prstGeom>
        </p:spPr>
        <p:txBody>
          <a:bodyPr wrap="square">
            <a:spAutoFit/>
          </a:bodyPr>
          <a:lstStyle/>
          <a:p>
            <a:r>
              <a:rPr lang="en-US" dirty="0"/>
              <a:t>EN MASSE is an ongoing series of artistic conversations; a non-linear dialog connecting many artists through the creation of large-scale collaborative black and white drawings. The shape and character of each production is defined by those creators who take part in the project, and the energies they individually and collectively bring to the mix.</a:t>
            </a:r>
          </a:p>
          <a:p>
            <a:endParaRPr lang="en-US" dirty="0"/>
          </a:p>
        </p:txBody>
      </p:sp>
      <p:sp>
        <p:nvSpPr>
          <p:cNvPr id="8" name="Rectangle 7"/>
          <p:cNvSpPr/>
          <p:nvPr/>
        </p:nvSpPr>
        <p:spPr>
          <a:xfrm>
            <a:off x="5738699" y="1188082"/>
            <a:ext cx="3405302" cy="1384995"/>
          </a:xfrm>
          <a:prstGeom prst="rect">
            <a:avLst/>
          </a:prstGeom>
        </p:spPr>
        <p:txBody>
          <a:bodyPr wrap="square">
            <a:spAutoFit/>
          </a:bodyPr>
          <a:lstStyle/>
          <a:p>
            <a:r>
              <a:rPr lang="en-US" sz="1400" dirty="0"/>
              <a:t>Under the direction of Jason </a:t>
            </a:r>
            <a:r>
              <a:rPr lang="en-US" sz="1400" dirty="0" err="1"/>
              <a:t>Botkin</a:t>
            </a:r>
            <a:r>
              <a:rPr lang="en-US" sz="1400" dirty="0"/>
              <a:t>, Rupert </a:t>
            </a:r>
            <a:r>
              <a:rPr lang="en-US" sz="1400" dirty="0" err="1"/>
              <a:t>Bottenberg</a:t>
            </a:r>
            <a:r>
              <a:rPr lang="en-US" sz="1400" dirty="0"/>
              <a:t>, and Valery </a:t>
            </a:r>
            <a:r>
              <a:rPr lang="en-US" sz="1400" dirty="0" err="1"/>
              <a:t>LaJoie</a:t>
            </a:r>
            <a:r>
              <a:rPr lang="en-US" sz="1400" dirty="0"/>
              <a:t>, EN MASSE brings together emerging artists drawn from the diverse fields of the ‘high’ and ‘low’ brow arts, including graffiti, alternative comics, and illustration.</a:t>
            </a:r>
          </a:p>
        </p:txBody>
      </p:sp>
    </p:spTree>
    <p:extLst>
      <p:ext uri="{BB962C8B-B14F-4D97-AF65-F5344CB8AC3E}">
        <p14:creationId xmlns:p14="http://schemas.microsoft.com/office/powerpoint/2010/main" val="18593555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osada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0"/>
            <a:ext cx="7391400" cy="5241925"/>
          </a:xfrm>
          <a:noFill/>
        </p:spPr>
      </p:pic>
      <p:sp>
        <p:nvSpPr>
          <p:cNvPr id="22531" name="Text Box 15"/>
          <p:cNvSpPr txBox="1">
            <a:spLocks noChangeArrowheads="1"/>
          </p:cNvSpPr>
          <p:nvPr/>
        </p:nvSpPr>
        <p:spPr bwMode="auto">
          <a:xfrm>
            <a:off x="152400" y="5257800"/>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endParaRPr lang="en-US" sz="1800">
              <a:latin typeface="Calibri" charset="0"/>
            </a:endParaRPr>
          </a:p>
        </p:txBody>
      </p:sp>
      <p:sp>
        <p:nvSpPr>
          <p:cNvPr id="22532" name="Text Box 16"/>
          <p:cNvSpPr txBox="1">
            <a:spLocks noChangeArrowheads="1"/>
          </p:cNvSpPr>
          <p:nvPr/>
        </p:nvSpPr>
        <p:spPr bwMode="auto">
          <a:xfrm>
            <a:off x="457200" y="5410200"/>
            <a:ext cx="8229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600">
                <a:latin typeface="Calibri" charset="0"/>
              </a:rPr>
              <a:t>Posada</a:t>
            </a:r>
            <a:r>
              <a:rPr lang="ja-JP" altLang="en-US" sz="1600">
                <a:latin typeface="Calibri" charset="0"/>
              </a:rPr>
              <a:t>’</a:t>
            </a:r>
            <a:r>
              <a:rPr lang="en-US" sz="1600">
                <a:latin typeface="Calibri" charset="0"/>
              </a:rPr>
              <a:t>s best known works are his</a:t>
            </a:r>
            <a:r>
              <a:rPr lang="en-US" sz="1600" i="1">
                <a:latin typeface="Calibri" charset="0"/>
              </a:rPr>
              <a:t> calaveras</a:t>
            </a:r>
            <a:r>
              <a:rPr lang="en-US" sz="1600">
                <a:latin typeface="Calibri" charset="0"/>
              </a:rPr>
              <a:t>, or skeletons, which were often seen performing the rituals and pleasures of everyday life and assume various costumes, such as the </a:t>
            </a:r>
            <a:r>
              <a:rPr lang="en-US" sz="1600" i="1">
                <a:latin typeface="Calibri" charset="0"/>
              </a:rPr>
              <a:t>Calavera de la Catrina</a:t>
            </a:r>
            <a:r>
              <a:rPr lang="en-US" sz="1600">
                <a:latin typeface="Calibri" charset="0"/>
              </a:rPr>
              <a:t>, the </a:t>
            </a:r>
            <a:r>
              <a:rPr lang="ja-JP" altLang="en-US" sz="1600">
                <a:latin typeface="Calibri" charset="0"/>
              </a:rPr>
              <a:t>“</a:t>
            </a:r>
            <a:r>
              <a:rPr lang="en-US" sz="1600">
                <a:latin typeface="Calibri" charset="0"/>
              </a:rPr>
              <a:t>Skeleton of the Female Dandy</a:t>
            </a:r>
            <a:r>
              <a:rPr lang="ja-JP" altLang="en-US" sz="1600">
                <a:latin typeface="Calibri" charset="0"/>
              </a:rPr>
              <a:t>”</a:t>
            </a:r>
            <a:r>
              <a:rPr lang="en-US" sz="1600">
                <a:latin typeface="Calibri" charset="0"/>
              </a:rPr>
              <a:t>, which was meant to satirize the life of the upper classes. </a:t>
            </a:r>
            <a:r>
              <a:rPr lang="en-US" sz="1600" i="1">
                <a:latin typeface="Calibri" charset="0"/>
              </a:rPr>
              <a:t>(Satirize: to make fun of)</a:t>
            </a:r>
          </a:p>
        </p:txBody>
      </p:sp>
    </p:spTree>
    <p:extLst>
      <p:ext uri="{BB962C8B-B14F-4D97-AF65-F5344CB8AC3E}">
        <p14:creationId xmlns:p14="http://schemas.microsoft.com/office/powerpoint/2010/main" val="1761166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233" y="283709"/>
            <a:ext cx="6188329" cy="369332"/>
          </a:xfrm>
          <a:prstGeom prst="rect">
            <a:avLst/>
          </a:prstGeom>
          <a:noFill/>
        </p:spPr>
        <p:txBody>
          <a:bodyPr wrap="square" rtlCol="0">
            <a:spAutoFit/>
          </a:bodyPr>
          <a:lstStyle/>
          <a:p>
            <a:r>
              <a:rPr lang="en-US" dirty="0" smtClean="0"/>
              <a:t>Art Warm up Exercises</a:t>
            </a:r>
            <a:endParaRPr lang="en-US" dirty="0"/>
          </a:p>
        </p:txBody>
      </p:sp>
      <p:sp>
        <p:nvSpPr>
          <p:cNvPr id="5" name="Rectangle 4"/>
          <p:cNvSpPr/>
          <p:nvPr/>
        </p:nvSpPr>
        <p:spPr>
          <a:xfrm>
            <a:off x="4572000" y="6105049"/>
            <a:ext cx="4572000" cy="646331"/>
          </a:xfrm>
          <a:prstGeom prst="rect">
            <a:avLst/>
          </a:prstGeom>
        </p:spPr>
        <p:txBody>
          <a:bodyPr>
            <a:spAutoFit/>
          </a:bodyPr>
          <a:lstStyle/>
          <a:p>
            <a:r>
              <a:rPr lang="en-US" dirty="0" smtClean="0"/>
              <a:t>http://</a:t>
            </a:r>
            <a:r>
              <a:rPr lang="en-US" dirty="0" err="1" smtClean="0"/>
              <a:t>www.instructables.com</a:t>
            </a:r>
            <a:r>
              <a:rPr lang="en-US" dirty="0" smtClean="0"/>
              <a:t>/id/Great-Artist-Warm-Up-Exercise/step3/Sip-and-Draw/</a:t>
            </a:r>
            <a:endParaRPr lang="en-US" dirty="0"/>
          </a:p>
        </p:txBody>
      </p:sp>
      <p:sp>
        <p:nvSpPr>
          <p:cNvPr id="6" name="Rectangle 5"/>
          <p:cNvSpPr/>
          <p:nvPr/>
        </p:nvSpPr>
        <p:spPr>
          <a:xfrm>
            <a:off x="4474885" y="5443749"/>
            <a:ext cx="4572000" cy="646331"/>
          </a:xfrm>
          <a:prstGeom prst="rect">
            <a:avLst/>
          </a:prstGeom>
        </p:spPr>
        <p:txBody>
          <a:bodyPr>
            <a:spAutoFit/>
          </a:bodyPr>
          <a:lstStyle/>
          <a:p>
            <a:r>
              <a:rPr lang="en-US" dirty="0" smtClean="0"/>
              <a:t>Just look at your little splashes and streaks and think of what they look like.</a:t>
            </a:r>
            <a:endParaRPr lang="en-US" dirty="0"/>
          </a:p>
        </p:txBody>
      </p:sp>
      <p:pic>
        <p:nvPicPr>
          <p:cNvPr id="7" name="Picture 6" descr="F08WMYDG2WM0ZN9.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68" y="1197139"/>
            <a:ext cx="5590017" cy="4246610"/>
          </a:xfrm>
          <a:prstGeom prst="rect">
            <a:avLst/>
          </a:prstGeom>
        </p:spPr>
      </p:pic>
      <p:pic>
        <p:nvPicPr>
          <p:cNvPr id="8" name="Picture 7" descr="FB9J9S9G2WM0ZN5.ME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32" y="817679"/>
            <a:ext cx="2986071" cy="1984292"/>
          </a:xfrm>
          <a:prstGeom prst="rect">
            <a:avLst/>
          </a:prstGeom>
        </p:spPr>
      </p:pic>
      <p:pic>
        <p:nvPicPr>
          <p:cNvPr id="9" name="Picture 8" descr="F9KX4HNG2WM2WQ4.MEDI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32" y="2911724"/>
            <a:ext cx="3038925" cy="2019415"/>
          </a:xfrm>
          <a:prstGeom prst="rect">
            <a:avLst/>
          </a:prstGeom>
        </p:spPr>
      </p:pic>
    </p:spTree>
    <p:extLst>
      <p:ext uri="{BB962C8B-B14F-4D97-AF65-F5344CB8AC3E}">
        <p14:creationId xmlns:p14="http://schemas.microsoft.com/office/powerpoint/2010/main" val="26476707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SizeRender.jpg"/>
          <p:cNvPicPr>
            <a:picLocks noChangeAspect="1"/>
          </p:cNvPicPr>
          <p:nvPr/>
        </p:nvPicPr>
        <p:blipFill rotWithShape="1">
          <a:blip r:embed="rId2">
            <a:extLst>
              <a:ext uri="{28A0092B-C50C-407E-A947-70E740481C1C}">
                <a14:useLocalDpi xmlns:a14="http://schemas.microsoft.com/office/drawing/2010/main" val="0"/>
              </a:ext>
            </a:extLst>
          </a:blip>
          <a:srcRect l="12286" t="13057" r="6878" b="3383"/>
          <a:stretch/>
        </p:blipFill>
        <p:spPr>
          <a:xfrm>
            <a:off x="1628133" y="113961"/>
            <a:ext cx="7391722" cy="5730602"/>
          </a:xfrm>
          <a:prstGeom prst="rect">
            <a:avLst/>
          </a:prstGeom>
        </p:spPr>
      </p:pic>
      <p:sp>
        <p:nvSpPr>
          <p:cNvPr id="5" name="Rectangle 4"/>
          <p:cNvSpPr/>
          <p:nvPr/>
        </p:nvSpPr>
        <p:spPr>
          <a:xfrm>
            <a:off x="81408" y="2795259"/>
            <a:ext cx="1514163" cy="3970318"/>
          </a:xfrm>
          <a:prstGeom prst="rect">
            <a:avLst/>
          </a:prstGeom>
        </p:spPr>
        <p:txBody>
          <a:bodyPr wrap="square">
            <a:spAutoFit/>
          </a:bodyPr>
          <a:lstStyle/>
          <a:p>
            <a:r>
              <a:rPr lang="en-US" dirty="0"/>
              <a:t>You should include light pencil </a:t>
            </a:r>
            <a:r>
              <a:rPr lang="en-US" dirty="0" err="1"/>
              <a:t>colours</a:t>
            </a:r>
            <a:r>
              <a:rPr lang="en-US" dirty="0"/>
              <a:t> or </a:t>
            </a:r>
            <a:r>
              <a:rPr lang="en-US" b="1" dirty="0" err="1"/>
              <a:t>coloured</a:t>
            </a:r>
            <a:r>
              <a:rPr lang="en-US" b="1" dirty="0"/>
              <a:t> washes on your sketchbook page to create some visual attention and interest</a:t>
            </a:r>
            <a:r>
              <a:rPr lang="en-US" dirty="0"/>
              <a:t> in areas of the background. </a:t>
            </a:r>
          </a:p>
        </p:txBody>
      </p:sp>
    </p:spTree>
    <p:extLst>
      <p:ext uri="{BB962C8B-B14F-4D97-AF65-F5344CB8AC3E}">
        <p14:creationId xmlns:p14="http://schemas.microsoft.com/office/powerpoint/2010/main" val="13343341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016-03-02-12-05-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1" y="0"/>
            <a:ext cx="3857625" cy="6858000"/>
          </a:xfrm>
          <a:prstGeom prst="rect">
            <a:avLst/>
          </a:prstGeom>
        </p:spPr>
      </p:pic>
      <p:pic>
        <p:nvPicPr>
          <p:cNvPr id="5" name="Picture 4" descr="12138316_935150106578354_5866208509361279672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959" y="416891"/>
            <a:ext cx="3852569" cy="3852569"/>
          </a:xfrm>
          <a:prstGeom prst="rect">
            <a:avLst/>
          </a:prstGeom>
        </p:spPr>
      </p:pic>
      <p:sp>
        <p:nvSpPr>
          <p:cNvPr id="6" name="Rectangle 5"/>
          <p:cNvSpPr/>
          <p:nvPr/>
        </p:nvSpPr>
        <p:spPr>
          <a:xfrm>
            <a:off x="4916959" y="4457085"/>
            <a:ext cx="3852569" cy="646331"/>
          </a:xfrm>
          <a:prstGeom prst="rect">
            <a:avLst/>
          </a:prstGeom>
        </p:spPr>
        <p:txBody>
          <a:bodyPr wrap="square">
            <a:spAutoFit/>
          </a:bodyPr>
          <a:lstStyle/>
          <a:p>
            <a:r>
              <a:rPr lang="en-US" dirty="0"/>
              <a:t>Brown ink, brown paper and some colored pencils. </a:t>
            </a:r>
          </a:p>
        </p:txBody>
      </p:sp>
    </p:spTree>
    <p:extLst>
      <p:ext uri="{BB962C8B-B14F-4D97-AF65-F5344CB8AC3E}">
        <p14:creationId xmlns:p14="http://schemas.microsoft.com/office/powerpoint/2010/main" val="5329716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570</TotalTime>
  <Words>1322</Words>
  <Application>Microsoft Macintosh PowerPoint</Application>
  <PresentationFormat>On-screen Show (4:3)</PresentationFormat>
  <Paragraphs>55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On the Road of Knives, A Collaborative Comic </vt:lpstr>
      <vt:lpstr>PowerPoint Presentation</vt:lpstr>
      <vt:lpstr>Mike Parsons</vt:lpstr>
      <vt:lpstr>PowerPoint Presentation</vt:lpstr>
      <vt:lpstr>PowerPoint Presentation</vt:lpstr>
      <vt:lpstr>PowerPoint Presentation</vt:lpstr>
      <vt:lpstr>PowerPoint Presentation</vt:lpstr>
      <vt:lpstr>PowerPoint Presentation</vt:lpstr>
      <vt:lpstr>PowerPoint Presentation</vt:lpstr>
      <vt:lpstr>Student work inspired by David Mack</vt:lpstr>
      <vt:lpstr>PowerPoint Presentation</vt:lpstr>
      <vt:lpstr>PowerPoint Presentation</vt:lpstr>
      <vt:lpstr>PowerPoint Presentation</vt:lpstr>
      <vt:lpstr>PowerPoint Presentation</vt:lpstr>
    </vt:vector>
  </TitlesOfParts>
  <Company>TDSB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TDSB TDSB</dc:creator>
  <cp:lastModifiedBy>TDSB TDSB</cp:lastModifiedBy>
  <cp:revision>21</cp:revision>
  <dcterms:created xsi:type="dcterms:W3CDTF">2016-02-19T11:26:25Z</dcterms:created>
  <dcterms:modified xsi:type="dcterms:W3CDTF">2016-03-07T03:19:00Z</dcterms:modified>
</cp:coreProperties>
</file>