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7" r:id="rId2"/>
    <p:sldId id="264" r:id="rId3"/>
    <p:sldId id="261" r:id="rId4"/>
    <p:sldId id="262" r:id="rId5"/>
    <p:sldId id="256" r:id="rId6"/>
    <p:sldId id="259" r:id="rId7"/>
    <p:sldId id="260"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39" autoAdjust="0"/>
  </p:normalViewPr>
  <p:slideViewPr>
    <p:cSldViewPr snapToGrid="0" snapToObjects="1">
      <p:cViewPr varScale="1">
        <p:scale>
          <a:sx n="45" d="100"/>
          <a:sy n="45" d="100"/>
        </p:scale>
        <p:origin x="-103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B05DB3-1D75-2C49-A515-A7284310126E}" type="datetimeFigureOut">
              <a:rPr lang="en-US" smtClean="0"/>
              <a:t>16-03-06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660444-F745-C142-AAA0-A28A123B853A}" type="slidenum">
              <a:rPr lang="en-US" smtClean="0"/>
              <a:t>‹#›</a:t>
            </a:fld>
            <a:endParaRPr lang="en-US"/>
          </a:p>
        </p:txBody>
      </p:sp>
    </p:spTree>
    <p:extLst>
      <p:ext uri="{BB962C8B-B14F-4D97-AF65-F5344CB8AC3E}">
        <p14:creationId xmlns:p14="http://schemas.microsoft.com/office/powerpoint/2010/main" val="25035327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Born on December 22th 1960 in Brooklyn, New York, Jean-Michel </a:t>
            </a:r>
            <a:r>
              <a:rPr lang="en-US" dirty="0" err="1" smtClean="0"/>
              <a:t>Basquiat</a:t>
            </a:r>
            <a:r>
              <a:rPr lang="en-US" dirty="0" smtClean="0"/>
              <a:t> grew up in the streets of Brooklyn, New York, and as a teenager he created several ferocious </a:t>
            </a:r>
            <a:r>
              <a:rPr lang="en-US" dirty="0" err="1" smtClean="0"/>
              <a:t>graffitis</a:t>
            </a:r>
            <a:r>
              <a:rPr lang="en-US" dirty="0" smtClean="0"/>
              <a:t> on the subway trains of Lower Manhattan, signing them with the anagram SAMO©, which means "</a:t>
            </a:r>
            <a:r>
              <a:rPr lang="en-US" dirty="0" err="1" smtClean="0"/>
              <a:t>SAMe</a:t>
            </a:r>
            <a:r>
              <a:rPr lang="en-US" dirty="0" smtClean="0"/>
              <a:t> Old shit".</a:t>
            </a:r>
          </a:p>
          <a:p>
            <a:endParaRPr lang="en-US" dirty="0"/>
          </a:p>
        </p:txBody>
      </p:sp>
      <p:sp>
        <p:nvSpPr>
          <p:cNvPr id="4" name="Slide Number Placeholder 3"/>
          <p:cNvSpPr>
            <a:spLocks noGrp="1"/>
          </p:cNvSpPr>
          <p:nvPr>
            <p:ph type="sldNum" sz="quarter" idx="10"/>
          </p:nvPr>
        </p:nvSpPr>
        <p:spPr/>
        <p:txBody>
          <a:bodyPr/>
          <a:lstStyle/>
          <a:p>
            <a:fld id="{E8660444-F745-C142-AAA0-A28A123B853A}" type="slidenum">
              <a:rPr lang="en-US" smtClean="0"/>
              <a:t>7</a:t>
            </a:fld>
            <a:endParaRPr lang="en-US"/>
          </a:p>
        </p:txBody>
      </p:sp>
    </p:spTree>
    <p:extLst>
      <p:ext uri="{BB962C8B-B14F-4D97-AF65-F5344CB8AC3E}">
        <p14:creationId xmlns:p14="http://schemas.microsoft.com/office/powerpoint/2010/main" val="792712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30DC7793-0013-0742-A36E-ACFA72183BB4}" type="datetimeFigureOut">
              <a:rPr lang="en-US" smtClean="0"/>
              <a:t>16-03-06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1998-28AC-F047-95CB-1C3F4C3DA325}" type="slidenum">
              <a:rPr lang="en-US" smtClean="0"/>
              <a:t>‹#›</a:t>
            </a:fld>
            <a:endParaRPr lang="en-US"/>
          </a:p>
        </p:txBody>
      </p:sp>
    </p:spTree>
    <p:extLst>
      <p:ext uri="{BB962C8B-B14F-4D97-AF65-F5344CB8AC3E}">
        <p14:creationId xmlns:p14="http://schemas.microsoft.com/office/powerpoint/2010/main" val="369571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0DC7793-0013-0742-A36E-ACFA72183BB4}" type="datetimeFigureOut">
              <a:rPr lang="en-US" smtClean="0"/>
              <a:t>16-03-06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1998-28AC-F047-95CB-1C3F4C3DA325}" type="slidenum">
              <a:rPr lang="en-US" smtClean="0"/>
              <a:t>‹#›</a:t>
            </a:fld>
            <a:endParaRPr lang="en-US"/>
          </a:p>
        </p:txBody>
      </p:sp>
    </p:spTree>
    <p:extLst>
      <p:ext uri="{BB962C8B-B14F-4D97-AF65-F5344CB8AC3E}">
        <p14:creationId xmlns:p14="http://schemas.microsoft.com/office/powerpoint/2010/main" val="3997373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0DC7793-0013-0742-A36E-ACFA72183BB4}" type="datetimeFigureOut">
              <a:rPr lang="en-US" smtClean="0"/>
              <a:t>16-03-06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1998-28AC-F047-95CB-1C3F4C3DA325}" type="slidenum">
              <a:rPr lang="en-US" smtClean="0"/>
              <a:t>‹#›</a:t>
            </a:fld>
            <a:endParaRPr lang="en-US"/>
          </a:p>
        </p:txBody>
      </p:sp>
    </p:spTree>
    <p:extLst>
      <p:ext uri="{BB962C8B-B14F-4D97-AF65-F5344CB8AC3E}">
        <p14:creationId xmlns:p14="http://schemas.microsoft.com/office/powerpoint/2010/main" val="1231215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0DC7793-0013-0742-A36E-ACFA72183BB4}" type="datetimeFigureOut">
              <a:rPr lang="en-US" smtClean="0"/>
              <a:t>16-03-06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1998-28AC-F047-95CB-1C3F4C3DA325}" type="slidenum">
              <a:rPr lang="en-US" smtClean="0"/>
              <a:t>‹#›</a:t>
            </a:fld>
            <a:endParaRPr lang="en-US"/>
          </a:p>
        </p:txBody>
      </p:sp>
    </p:spTree>
    <p:extLst>
      <p:ext uri="{BB962C8B-B14F-4D97-AF65-F5344CB8AC3E}">
        <p14:creationId xmlns:p14="http://schemas.microsoft.com/office/powerpoint/2010/main" val="1073748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30DC7793-0013-0742-A36E-ACFA72183BB4}" type="datetimeFigureOut">
              <a:rPr lang="en-US" smtClean="0"/>
              <a:t>16-03-06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1998-28AC-F047-95CB-1C3F4C3DA325}" type="slidenum">
              <a:rPr lang="en-US" smtClean="0"/>
              <a:t>‹#›</a:t>
            </a:fld>
            <a:endParaRPr lang="en-US"/>
          </a:p>
        </p:txBody>
      </p:sp>
    </p:spTree>
    <p:extLst>
      <p:ext uri="{BB962C8B-B14F-4D97-AF65-F5344CB8AC3E}">
        <p14:creationId xmlns:p14="http://schemas.microsoft.com/office/powerpoint/2010/main" val="252448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30DC7793-0013-0742-A36E-ACFA72183BB4}" type="datetimeFigureOut">
              <a:rPr lang="en-US" smtClean="0"/>
              <a:t>16-03-06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91998-28AC-F047-95CB-1C3F4C3DA325}" type="slidenum">
              <a:rPr lang="en-US" smtClean="0"/>
              <a:t>‹#›</a:t>
            </a:fld>
            <a:endParaRPr lang="en-US"/>
          </a:p>
        </p:txBody>
      </p:sp>
    </p:spTree>
    <p:extLst>
      <p:ext uri="{BB962C8B-B14F-4D97-AF65-F5344CB8AC3E}">
        <p14:creationId xmlns:p14="http://schemas.microsoft.com/office/powerpoint/2010/main" val="375692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30DC7793-0013-0742-A36E-ACFA72183BB4}" type="datetimeFigureOut">
              <a:rPr lang="en-US" smtClean="0"/>
              <a:t>16-03-06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E91998-28AC-F047-95CB-1C3F4C3DA325}" type="slidenum">
              <a:rPr lang="en-US" smtClean="0"/>
              <a:t>‹#›</a:t>
            </a:fld>
            <a:endParaRPr lang="en-US"/>
          </a:p>
        </p:txBody>
      </p:sp>
    </p:spTree>
    <p:extLst>
      <p:ext uri="{BB962C8B-B14F-4D97-AF65-F5344CB8AC3E}">
        <p14:creationId xmlns:p14="http://schemas.microsoft.com/office/powerpoint/2010/main" val="2604470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30DC7793-0013-0742-A36E-ACFA72183BB4}" type="datetimeFigureOut">
              <a:rPr lang="en-US" smtClean="0"/>
              <a:t>16-03-06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E91998-28AC-F047-95CB-1C3F4C3DA325}" type="slidenum">
              <a:rPr lang="en-US" smtClean="0"/>
              <a:t>‹#›</a:t>
            </a:fld>
            <a:endParaRPr lang="en-US"/>
          </a:p>
        </p:txBody>
      </p:sp>
    </p:spTree>
    <p:extLst>
      <p:ext uri="{BB962C8B-B14F-4D97-AF65-F5344CB8AC3E}">
        <p14:creationId xmlns:p14="http://schemas.microsoft.com/office/powerpoint/2010/main" val="4017325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C7793-0013-0742-A36E-ACFA72183BB4}" type="datetimeFigureOut">
              <a:rPr lang="en-US" smtClean="0"/>
              <a:t>16-03-06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E91998-28AC-F047-95CB-1C3F4C3DA325}" type="slidenum">
              <a:rPr lang="en-US" smtClean="0"/>
              <a:t>‹#›</a:t>
            </a:fld>
            <a:endParaRPr lang="en-US"/>
          </a:p>
        </p:txBody>
      </p:sp>
    </p:spTree>
    <p:extLst>
      <p:ext uri="{BB962C8B-B14F-4D97-AF65-F5344CB8AC3E}">
        <p14:creationId xmlns:p14="http://schemas.microsoft.com/office/powerpoint/2010/main" val="3477452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0DC7793-0013-0742-A36E-ACFA72183BB4}" type="datetimeFigureOut">
              <a:rPr lang="en-US" smtClean="0"/>
              <a:t>16-03-06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91998-28AC-F047-95CB-1C3F4C3DA325}" type="slidenum">
              <a:rPr lang="en-US" smtClean="0"/>
              <a:t>‹#›</a:t>
            </a:fld>
            <a:endParaRPr lang="en-US"/>
          </a:p>
        </p:txBody>
      </p:sp>
    </p:spTree>
    <p:extLst>
      <p:ext uri="{BB962C8B-B14F-4D97-AF65-F5344CB8AC3E}">
        <p14:creationId xmlns:p14="http://schemas.microsoft.com/office/powerpoint/2010/main" val="3371622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0DC7793-0013-0742-A36E-ACFA72183BB4}" type="datetimeFigureOut">
              <a:rPr lang="en-US" smtClean="0"/>
              <a:t>16-03-06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91998-28AC-F047-95CB-1C3F4C3DA325}" type="slidenum">
              <a:rPr lang="en-US" smtClean="0"/>
              <a:t>‹#›</a:t>
            </a:fld>
            <a:endParaRPr lang="en-US"/>
          </a:p>
        </p:txBody>
      </p:sp>
    </p:spTree>
    <p:extLst>
      <p:ext uri="{BB962C8B-B14F-4D97-AF65-F5344CB8AC3E}">
        <p14:creationId xmlns:p14="http://schemas.microsoft.com/office/powerpoint/2010/main" val="26559499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C7793-0013-0742-A36E-ACFA72183BB4}" type="datetimeFigureOut">
              <a:rPr lang="en-US" smtClean="0"/>
              <a:t>16-03-06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91998-28AC-F047-95CB-1C3F4C3DA325}" type="slidenum">
              <a:rPr lang="en-US" smtClean="0"/>
              <a:t>‹#›</a:t>
            </a:fld>
            <a:endParaRPr lang="en-US"/>
          </a:p>
        </p:txBody>
      </p:sp>
    </p:spTree>
    <p:extLst>
      <p:ext uri="{BB962C8B-B14F-4D97-AF65-F5344CB8AC3E}">
        <p14:creationId xmlns:p14="http://schemas.microsoft.com/office/powerpoint/2010/main" val="3024057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665" y="36169"/>
            <a:ext cx="8119640" cy="7294305"/>
          </a:xfrm>
          <a:prstGeom prst="rect">
            <a:avLst/>
          </a:prstGeom>
        </p:spPr>
        <p:txBody>
          <a:bodyPr wrap="square">
            <a:spAutoFit/>
          </a:bodyPr>
          <a:lstStyle/>
          <a:p>
            <a:pPr lvl="0"/>
            <a:r>
              <a:rPr lang="en-US" sz="2300" dirty="0" smtClean="0"/>
              <a:t>WORK LIST</a:t>
            </a:r>
          </a:p>
          <a:p>
            <a:pPr marL="342900" lvl="0" indent="-342900">
              <a:buFont typeface="Arial"/>
              <a:buChar char="•"/>
            </a:pPr>
            <a:r>
              <a:rPr lang="en-US" sz="2300" dirty="0" smtClean="0"/>
              <a:t>DRAW familiar symbols in your sketchbook, e.g. </a:t>
            </a:r>
            <a:r>
              <a:rPr lang="en-US" sz="2300" dirty="0"/>
              <a:t>danger, safety, love, war, food, water, roads, cars pedestrians, schools, and advertising symbols</a:t>
            </a:r>
            <a:r>
              <a:rPr lang="en-US" sz="2300" dirty="0" smtClean="0"/>
              <a:t>.</a:t>
            </a:r>
          </a:p>
          <a:p>
            <a:pPr marL="342900" indent="-342900">
              <a:buFont typeface="Arial"/>
              <a:buChar char="•"/>
            </a:pPr>
            <a:r>
              <a:rPr lang="en-US" sz="2300" dirty="0"/>
              <a:t>Draw a pictograph that represents a common experience, </a:t>
            </a:r>
            <a:r>
              <a:rPr lang="en-US" sz="2300" dirty="0" smtClean="0"/>
              <a:t>e.g. </a:t>
            </a:r>
            <a:r>
              <a:rPr lang="en-US" sz="2300" dirty="0"/>
              <a:t>a typical day at </a:t>
            </a:r>
            <a:r>
              <a:rPr lang="en-US" sz="2300" dirty="0" smtClean="0"/>
              <a:t>school</a:t>
            </a:r>
          </a:p>
          <a:p>
            <a:pPr marL="342900" indent="-342900">
              <a:buFont typeface="Arial"/>
              <a:buChar char="•"/>
            </a:pPr>
            <a:r>
              <a:rPr lang="en-US" sz="2300" dirty="0" smtClean="0"/>
              <a:t>Draw </a:t>
            </a:r>
            <a:r>
              <a:rPr lang="en-US" sz="2300" dirty="0"/>
              <a:t>a symbol you might see on a road sign </a:t>
            </a:r>
            <a:r>
              <a:rPr lang="en-US" sz="2300" dirty="0" smtClean="0"/>
              <a:t>–easily </a:t>
            </a:r>
            <a:r>
              <a:rPr lang="en-US" sz="2300" dirty="0"/>
              <a:t>recognizable. Draw a second road sign next to it that shows what would happen if the first road sign were missed by the driver or </a:t>
            </a:r>
            <a:r>
              <a:rPr lang="en-US" sz="2300" dirty="0" smtClean="0"/>
              <a:t>pedestrian.</a:t>
            </a:r>
          </a:p>
          <a:p>
            <a:pPr marL="342900" indent="-342900">
              <a:buFont typeface="Arial"/>
              <a:buChar char="•"/>
            </a:pPr>
            <a:r>
              <a:rPr lang="en-US" sz="2300" dirty="0" smtClean="0"/>
              <a:t>JOURNEY </a:t>
            </a:r>
            <a:r>
              <a:rPr lang="en-US" sz="2300" dirty="0"/>
              <a:t>TO SCHOOL: Combine </a:t>
            </a:r>
            <a:r>
              <a:rPr lang="en-US" sz="2300" b="1" dirty="0"/>
              <a:t>symbols</a:t>
            </a:r>
            <a:r>
              <a:rPr lang="en-US" sz="2300" dirty="0"/>
              <a:t> to tell a story about how you get to school </a:t>
            </a:r>
            <a:r>
              <a:rPr lang="en-US" sz="2300" dirty="0" smtClean="0"/>
              <a:t>…can </a:t>
            </a:r>
            <a:r>
              <a:rPr lang="en-US" sz="2300" dirty="0"/>
              <a:t>be real life or </a:t>
            </a:r>
            <a:r>
              <a:rPr lang="en-US" sz="2300" dirty="0" smtClean="0"/>
              <a:t>imaginary…Use 6-10 colored </a:t>
            </a:r>
            <a:r>
              <a:rPr lang="en-US" sz="2300" dirty="0"/>
              <a:t>symbols to represent the people, places, and things </a:t>
            </a:r>
            <a:r>
              <a:rPr lang="en-US" sz="2300" dirty="0" smtClean="0"/>
              <a:t>you see </a:t>
            </a:r>
            <a:r>
              <a:rPr lang="en-US" sz="2300" dirty="0"/>
              <a:t>or do </a:t>
            </a:r>
            <a:r>
              <a:rPr lang="en-US" sz="2300" dirty="0" smtClean="0"/>
              <a:t>…use </a:t>
            </a:r>
            <a:r>
              <a:rPr lang="en-US" sz="2300" dirty="0"/>
              <a:t>common symbols or make up your own. </a:t>
            </a:r>
            <a:endParaRPr lang="en-US" sz="2300" dirty="0" smtClean="0"/>
          </a:p>
          <a:p>
            <a:pPr marL="342900" indent="-342900">
              <a:buFont typeface="Arial"/>
              <a:buChar char="•"/>
            </a:pPr>
            <a:r>
              <a:rPr lang="en-US" sz="2300" dirty="0"/>
              <a:t>Draw a self-portrait on a page in your </a:t>
            </a:r>
            <a:r>
              <a:rPr lang="en-US" sz="2300" dirty="0" smtClean="0"/>
              <a:t>sketchbook; use a mirror </a:t>
            </a:r>
          </a:p>
          <a:p>
            <a:pPr marL="342900" indent="-342900">
              <a:buFont typeface="Arial"/>
              <a:buChar char="•"/>
            </a:pPr>
            <a:r>
              <a:rPr lang="en-US" sz="2300" dirty="0" smtClean="0"/>
              <a:t>Complete “My Personal Map” activity</a:t>
            </a:r>
          </a:p>
          <a:p>
            <a:pPr marL="342900" indent="-342900">
              <a:buFont typeface="Arial"/>
              <a:buChar char="•"/>
            </a:pPr>
            <a:r>
              <a:rPr lang="en-US" sz="2300" dirty="0" smtClean="0"/>
              <a:t>NEXT: experiment on ghost prints</a:t>
            </a:r>
          </a:p>
          <a:p>
            <a:pPr marL="342900" indent="-342900">
              <a:buFont typeface="Arial"/>
              <a:buChar char="•"/>
            </a:pPr>
            <a:r>
              <a:rPr lang="en-US" sz="2300" dirty="0" smtClean="0"/>
              <a:t>NEXT-NEXT: Brainstorm (mind-map) &amp; develop final ideas</a:t>
            </a:r>
            <a:endParaRPr lang="en-US" sz="2300" dirty="0"/>
          </a:p>
          <a:p>
            <a:endParaRPr lang="en-US" dirty="0"/>
          </a:p>
          <a:p>
            <a:pPr lvl="0"/>
            <a:endParaRPr lang="en-US" dirty="0"/>
          </a:p>
          <a:p>
            <a:endParaRPr lang="en-US" dirty="0"/>
          </a:p>
        </p:txBody>
      </p:sp>
      <p:pic>
        <p:nvPicPr>
          <p:cNvPr id="8" name="Picture 7" descr="TDSB:private:var:folders:5l:pl5kv08d4wv278n5lgnxssq8pftcpb:T:TemporaryItems:RoadSignsPracticeTest.png"/>
          <p:cNvPicPr/>
          <p:nvPr/>
        </p:nvPicPr>
        <p:blipFill>
          <a:blip r:embed="rId2">
            <a:extLst>
              <a:ext uri="{28A0092B-C50C-407E-A947-70E740481C1C}">
                <a14:useLocalDpi xmlns:a14="http://schemas.microsoft.com/office/drawing/2010/main" val="0"/>
              </a:ext>
            </a:extLst>
          </a:blip>
          <a:srcRect/>
          <a:stretch>
            <a:fillRect/>
          </a:stretch>
        </p:blipFill>
        <p:spPr bwMode="auto">
          <a:xfrm>
            <a:off x="7209605" y="5356159"/>
            <a:ext cx="1995579" cy="1492194"/>
          </a:xfrm>
          <a:prstGeom prst="rect">
            <a:avLst/>
          </a:prstGeom>
          <a:noFill/>
          <a:ln>
            <a:noFill/>
          </a:ln>
        </p:spPr>
      </p:pic>
    </p:spTree>
    <p:extLst>
      <p:ext uri="{BB962C8B-B14F-4D97-AF65-F5344CB8AC3E}">
        <p14:creationId xmlns:p14="http://schemas.microsoft.com/office/powerpoint/2010/main" val="19444736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43200" y="22095"/>
            <a:ext cx="6400800" cy="1752600"/>
          </a:xfrm>
        </p:spPr>
        <p:txBody>
          <a:bodyPr/>
          <a:lstStyle/>
          <a:p>
            <a:pPr algn="r"/>
            <a:r>
              <a:rPr lang="en-US" dirty="0" smtClean="0"/>
              <a:t>Signs &amp; Symbols</a:t>
            </a:r>
            <a:endParaRPr lang="en-US" dirty="0"/>
          </a:p>
        </p:txBody>
      </p:sp>
      <p:sp>
        <p:nvSpPr>
          <p:cNvPr id="4" name="Rectangle 3"/>
          <p:cNvSpPr/>
          <p:nvPr/>
        </p:nvSpPr>
        <p:spPr>
          <a:xfrm>
            <a:off x="170372" y="776884"/>
            <a:ext cx="4776322" cy="6001642"/>
          </a:xfrm>
          <a:prstGeom prst="rect">
            <a:avLst/>
          </a:prstGeom>
        </p:spPr>
        <p:txBody>
          <a:bodyPr wrap="square">
            <a:spAutoFit/>
          </a:bodyPr>
          <a:lstStyle/>
          <a:p>
            <a:r>
              <a:rPr lang="en-CA" sz="2400" b="1" u="sng" dirty="0" smtClean="0"/>
              <a:t>MAP definitions</a:t>
            </a:r>
            <a:endParaRPr lang="en-US" sz="2400" b="1" u="sng" dirty="0"/>
          </a:p>
          <a:p>
            <a:r>
              <a:rPr lang="en-CA" sz="2400" dirty="0"/>
              <a:t>A map is a representation of the features of an area, showing respective forms, sizes and relationships according to some convention of representation. Maps can also be a delineation of anything. Map can be slang for face and an old persons face is a map of time. A genetics map is a graphic representation of genes within chromosomes by means of detailed DNA analysis. You may sketch or plan out to map something, such a new career. If it is brought into the public eye it is put on the map.</a:t>
            </a:r>
            <a:endParaRPr lang="en-US" sz="2400" dirty="0"/>
          </a:p>
        </p:txBody>
      </p:sp>
      <p:sp>
        <p:nvSpPr>
          <p:cNvPr id="5" name="Title 1"/>
          <p:cNvSpPr txBox="1">
            <a:spLocks/>
          </p:cNvSpPr>
          <p:nvPr/>
        </p:nvSpPr>
        <p:spPr>
          <a:xfrm>
            <a:off x="0" y="12995"/>
            <a:ext cx="7772400" cy="650560"/>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Mapping</a:t>
            </a:r>
            <a:r>
              <a:rPr lang="en-US" sz="2000" u="sng" dirty="0" smtClean="0"/>
              <a:t>: a combination of lines and shapes</a:t>
            </a:r>
            <a:endParaRPr lang="en-US" sz="2000" dirty="0"/>
          </a:p>
        </p:txBody>
      </p:sp>
      <p:pic>
        <p:nvPicPr>
          <p:cNvPr id="2" name="Picture 1" descr="NYC-spread-1r.jpg"/>
          <p:cNvPicPr>
            <a:picLocks noChangeAspect="1"/>
          </p:cNvPicPr>
          <p:nvPr/>
        </p:nvPicPr>
        <p:blipFill rotWithShape="1">
          <a:blip r:embed="rId2">
            <a:extLst>
              <a:ext uri="{28A0092B-C50C-407E-A947-70E740481C1C}">
                <a14:useLocalDpi xmlns:a14="http://schemas.microsoft.com/office/drawing/2010/main" val="0"/>
              </a:ext>
            </a:extLst>
          </a:blip>
          <a:srcRect l="48651" t="14489"/>
          <a:stretch/>
        </p:blipFill>
        <p:spPr>
          <a:xfrm>
            <a:off x="4813797" y="3732522"/>
            <a:ext cx="4282210" cy="3066405"/>
          </a:xfrm>
          <a:prstGeom prst="rect">
            <a:avLst/>
          </a:prstGeom>
        </p:spPr>
      </p:pic>
      <p:pic>
        <p:nvPicPr>
          <p:cNvPr id="6" name="Picture 5" descr="NYC-spread-1r.jpg"/>
          <p:cNvPicPr>
            <a:picLocks noChangeAspect="1"/>
          </p:cNvPicPr>
          <p:nvPr/>
        </p:nvPicPr>
        <p:blipFill rotWithShape="1">
          <a:blip r:embed="rId2">
            <a:extLst>
              <a:ext uri="{28A0092B-C50C-407E-A947-70E740481C1C}">
                <a14:useLocalDpi xmlns:a14="http://schemas.microsoft.com/office/drawing/2010/main" val="0"/>
              </a:ext>
            </a:extLst>
          </a:blip>
          <a:srcRect t="-392" r="68407" b="27291"/>
          <a:stretch/>
        </p:blipFill>
        <p:spPr>
          <a:xfrm>
            <a:off x="6325056" y="776884"/>
            <a:ext cx="2770951" cy="2756943"/>
          </a:xfrm>
          <a:prstGeom prst="rect">
            <a:avLst/>
          </a:prstGeom>
        </p:spPr>
      </p:pic>
      <p:sp>
        <p:nvSpPr>
          <p:cNvPr id="7" name="TextBox 6"/>
          <p:cNvSpPr txBox="1"/>
          <p:nvPr/>
        </p:nvSpPr>
        <p:spPr>
          <a:xfrm rot="5400000">
            <a:off x="4420210" y="1492030"/>
            <a:ext cx="3160265" cy="923330"/>
          </a:xfrm>
          <a:prstGeom prst="rect">
            <a:avLst/>
          </a:prstGeom>
          <a:noFill/>
        </p:spPr>
        <p:txBody>
          <a:bodyPr wrap="none" rtlCol="0">
            <a:spAutoFit/>
          </a:bodyPr>
          <a:lstStyle/>
          <a:p>
            <a:r>
              <a:rPr lang="en-US" dirty="0" smtClean="0"/>
              <a:t>From book </a:t>
            </a:r>
            <a:r>
              <a:rPr lang="en-US" i="1" dirty="0" smtClean="0"/>
              <a:t>The Map as Art NYC</a:t>
            </a:r>
          </a:p>
          <a:p>
            <a:r>
              <a:rPr lang="en-US" dirty="0" smtClean="0"/>
              <a:t>Katherine Harmon</a:t>
            </a:r>
          </a:p>
          <a:p>
            <a:r>
              <a:rPr lang="en-US" dirty="0" smtClean="0"/>
              <a:t>(Layering example)</a:t>
            </a:r>
            <a:endParaRPr lang="en-US" dirty="0"/>
          </a:p>
        </p:txBody>
      </p:sp>
    </p:spTree>
    <p:extLst>
      <p:ext uri="{BB962C8B-B14F-4D97-AF65-F5344CB8AC3E}">
        <p14:creationId xmlns:p14="http://schemas.microsoft.com/office/powerpoint/2010/main" val="31809200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7772400" cy="650560"/>
          </a:xfrm>
        </p:spPr>
        <p:txBody>
          <a:bodyPr>
            <a:normAutofit fontScale="90000"/>
          </a:bodyPr>
          <a:lstStyle/>
          <a:p>
            <a:pPr algn="l"/>
            <a:r>
              <a:rPr lang="en-US" u="sng" dirty="0" smtClean="0"/>
              <a:t>Mapping</a:t>
            </a:r>
            <a:endParaRPr lang="en-US" sz="2700" u="sng" dirty="0"/>
          </a:p>
        </p:txBody>
      </p:sp>
      <p:sp>
        <p:nvSpPr>
          <p:cNvPr id="3" name="Subtitle 2"/>
          <p:cNvSpPr>
            <a:spLocks noGrp="1"/>
          </p:cNvSpPr>
          <p:nvPr>
            <p:ph type="subTitle" idx="1"/>
          </p:nvPr>
        </p:nvSpPr>
        <p:spPr>
          <a:xfrm>
            <a:off x="2743200" y="22095"/>
            <a:ext cx="6400800" cy="1752600"/>
          </a:xfrm>
        </p:spPr>
        <p:txBody>
          <a:bodyPr/>
          <a:lstStyle/>
          <a:p>
            <a:pPr algn="r"/>
            <a:r>
              <a:rPr lang="en-US" dirty="0" smtClean="0"/>
              <a:t>Signs &amp; Symbols</a:t>
            </a:r>
            <a:endParaRPr lang="en-US" dirty="0"/>
          </a:p>
        </p:txBody>
      </p:sp>
      <p:sp>
        <p:nvSpPr>
          <p:cNvPr id="4" name="Rectangle 3"/>
          <p:cNvSpPr/>
          <p:nvPr/>
        </p:nvSpPr>
        <p:spPr>
          <a:xfrm>
            <a:off x="280349" y="1246551"/>
            <a:ext cx="4572000" cy="1754327"/>
          </a:xfrm>
          <a:prstGeom prst="rect">
            <a:avLst/>
          </a:prstGeom>
        </p:spPr>
        <p:txBody>
          <a:bodyPr>
            <a:spAutoFit/>
          </a:bodyPr>
          <a:lstStyle/>
          <a:p>
            <a:r>
              <a:rPr lang="en-US" dirty="0" smtClean="0"/>
              <a:t>N.B. The terms </a:t>
            </a:r>
            <a:r>
              <a:rPr lang="en-US" dirty="0" err="1" smtClean="0"/>
              <a:t>Anishinaabe</a:t>
            </a:r>
            <a:r>
              <a:rPr lang="en-US" dirty="0" smtClean="0"/>
              <a:t>, </a:t>
            </a:r>
            <a:r>
              <a:rPr lang="en-US" dirty="0" err="1" smtClean="0"/>
              <a:t>Ojibwe</a:t>
            </a:r>
            <a:r>
              <a:rPr lang="en-US" dirty="0" smtClean="0"/>
              <a:t>, and Chippewa all refer to the same First Nations culture belonging to the larger Algonquian-speaking people. You will note a variety of spellings for all these names as you check out other sources!</a:t>
            </a:r>
            <a:endParaRPr lang="en-US" dirty="0"/>
          </a:p>
        </p:txBody>
      </p:sp>
      <p:sp>
        <p:nvSpPr>
          <p:cNvPr id="5" name="Rectangle 4"/>
          <p:cNvSpPr/>
          <p:nvPr/>
        </p:nvSpPr>
        <p:spPr>
          <a:xfrm>
            <a:off x="165394" y="849158"/>
            <a:ext cx="3893539" cy="369332"/>
          </a:xfrm>
          <a:prstGeom prst="rect">
            <a:avLst/>
          </a:prstGeom>
        </p:spPr>
        <p:txBody>
          <a:bodyPr wrap="none">
            <a:spAutoFit/>
          </a:bodyPr>
          <a:lstStyle/>
          <a:p>
            <a:r>
              <a:rPr lang="en-US" dirty="0" err="1" smtClean="0"/>
              <a:t>Anishinaabe</a:t>
            </a:r>
            <a:r>
              <a:rPr lang="en-US" dirty="0" smtClean="0"/>
              <a:t> Pictograph Sites In Ontario</a:t>
            </a:r>
            <a:endParaRPr lang="en-US" dirty="0"/>
          </a:p>
        </p:txBody>
      </p:sp>
      <p:sp>
        <p:nvSpPr>
          <p:cNvPr id="6" name="Rectangle 5"/>
          <p:cNvSpPr/>
          <p:nvPr/>
        </p:nvSpPr>
        <p:spPr>
          <a:xfrm>
            <a:off x="280349" y="3036387"/>
            <a:ext cx="4572000" cy="646331"/>
          </a:xfrm>
          <a:prstGeom prst="rect">
            <a:avLst/>
          </a:prstGeom>
        </p:spPr>
        <p:txBody>
          <a:bodyPr>
            <a:spAutoFit/>
          </a:bodyPr>
          <a:lstStyle/>
          <a:p>
            <a:r>
              <a:rPr lang="en-US" dirty="0" smtClean="0"/>
              <a:t>http://</a:t>
            </a:r>
            <a:r>
              <a:rPr lang="en-US" dirty="0" err="1" smtClean="0"/>
              <a:t>albinger.me</a:t>
            </a:r>
            <a:r>
              <a:rPr lang="en-US" dirty="0" smtClean="0"/>
              <a:t>/2013/07/07/</a:t>
            </a:r>
            <a:r>
              <a:rPr lang="en-US" dirty="0" err="1" smtClean="0"/>
              <a:t>anishinaabe</a:t>
            </a:r>
            <a:r>
              <a:rPr lang="en-US" dirty="0" smtClean="0"/>
              <a:t>-pictograph-sites-in-</a:t>
            </a:r>
            <a:r>
              <a:rPr lang="en-US" dirty="0" err="1" smtClean="0"/>
              <a:t>ontario</a:t>
            </a:r>
            <a:r>
              <a:rPr lang="en-US" dirty="0" smtClean="0"/>
              <a:t>/</a:t>
            </a:r>
            <a:endParaRPr lang="en-US" dirty="0"/>
          </a:p>
        </p:txBody>
      </p:sp>
      <p:pic>
        <p:nvPicPr>
          <p:cNvPr id="7" name="Picture 6" descr="selwyn-dewdney-darky-lake-pictographs-sketch-p-35-of-indian-rock-paintings-of-the-great-lakes-196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6838" y="876693"/>
            <a:ext cx="3581400" cy="4476750"/>
          </a:xfrm>
          <a:prstGeom prst="rect">
            <a:avLst/>
          </a:prstGeom>
        </p:spPr>
      </p:pic>
      <p:sp>
        <p:nvSpPr>
          <p:cNvPr id="9" name="Rectangle 8"/>
          <p:cNvSpPr/>
          <p:nvPr/>
        </p:nvSpPr>
        <p:spPr>
          <a:xfrm>
            <a:off x="4991100" y="5342516"/>
            <a:ext cx="4572000" cy="646331"/>
          </a:xfrm>
          <a:prstGeom prst="rect">
            <a:avLst/>
          </a:prstGeom>
        </p:spPr>
        <p:txBody>
          <a:bodyPr>
            <a:spAutoFit/>
          </a:bodyPr>
          <a:lstStyle/>
          <a:p>
            <a:r>
              <a:rPr lang="en-US" dirty="0" smtClean="0"/>
              <a:t>a 1957 Dewdney sketch of a couple of the Darky Lake Pictographs</a:t>
            </a:r>
            <a:endParaRPr lang="en-US" dirty="0"/>
          </a:p>
        </p:txBody>
      </p:sp>
      <p:pic>
        <p:nvPicPr>
          <p:cNvPr id="10" name="Picture 9" descr="pictographs-from-site-262-cliff-lake-south-e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349" y="3784782"/>
            <a:ext cx="3450510" cy="2292698"/>
          </a:xfrm>
          <a:prstGeom prst="rect">
            <a:avLst/>
          </a:prstGeom>
        </p:spPr>
      </p:pic>
      <p:sp>
        <p:nvSpPr>
          <p:cNvPr id="11" name="Rectangle 10"/>
          <p:cNvSpPr/>
          <p:nvPr/>
        </p:nvSpPr>
        <p:spPr>
          <a:xfrm>
            <a:off x="280349" y="6077480"/>
            <a:ext cx="4572000" cy="646331"/>
          </a:xfrm>
          <a:prstGeom prst="rect">
            <a:avLst/>
          </a:prstGeom>
        </p:spPr>
        <p:txBody>
          <a:bodyPr>
            <a:spAutoFit/>
          </a:bodyPr>
          <a:lstStyle/>
          <a:p>
            <a:r>
              <a:rPr lang="en-US" dirty="0" smtClean="0"/>
              <a:t>pictographs from Site #262 </a:t>
            </a:r>
            <a:r>
              <a:rPr lang="en-US" dirty="0" err="1" smtClean="0"/>
              <a:t>Pikitigushi</a:t>
            </a:r>
            <a:r>
              <a:rPr lang="en-US" dirty="0" smtClean="0"/>
              <a:t> River system’s Cliff Lake south end</a:t>
            </a:r>
            <a:endParaRPr lang="en-US" dirty="0"/>
          </a:p>
        </p:txBody>
      </p:sp>
    </p:spTree>
    <p:extLst>
      <p:ext uri="{BB962C8B-B14F-4D97-AF65-F5344CB8AC3E}">
        <p14:creationId xmlns:p14="http://schemas.microsoft.com/office/powerpoint/2010/main" val="15494841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7772400" cy="650560"/>
          </a:xfrm>
        </p:spPr>
        <p:txBody>
          <a:bodyPr>
            <a:normAutofit fontScale="90000"/>
          </a:bodyPr>
          <a:lstStyle/>
          <a:p>
            <a:pPr algn="l"/>
            <a:r>
              <a:rPr lang="en-US" dirty="0" smtClean="0"/>
              <a:t>Mapping</a:t>
            </a:r>
            <a:endParaRPr lang="en-US" dirty="0"/>
          </a:p>
        </p:txBody>
      </p:sp>
      <p:sp>
        <p:nvSpPr>
          <p:cNvPr id="3" name="Subtitle 2"/>
          <p:cNvSpPr>
            <a:spLocks noGrp="1"/>
          </p:cNvSpPr>
          <p:nvPr>
            <p:ph type="subTitle" idx="1"/>
          </p:nvPr>
        </p:nvSpPr>
        <p:spPr>
          <a:xfrm>
            <a:off x="2743200" y="22095"/>
            <a:ext cx="6400800" cy="1752600"/>
          </a:xfrm>
        </p:spPr>
        <p:txBody>
          <a:bodyPr/>
          <a:lstStyle/>
          <a:p>
            <a:pPr algn="r"/>
            <a:r>
              <a:rPr lang="en-US" dirty="0" smtClean="0"/>
              <a:t>Signs &amp; Symbols</a:t>
            </a:r>
            <a:endParaRPr lang="en-US" dirty="0"/>
          </a:p>
        </p:txBody>
      </p:sp>
      <p:sp>
        <p:nvSpPr>
          <p:cNvPr id="4" name="Rectangle 3"/>
          <p:cNvSpPr/>
          <p:nvPr/>
        </p:nvSpPr>
        <p:spPr>
          <a:xfrm>
            <a:off x="244175" y="6047562"/>
            <a:ext cx="4572000" cy="646331"/>
          </a:xfrm>
          <a:prstGeom prst="rect">
            <a:avLst/>
          </a:prstGeom>
        </p:spPr>
        <p:txBody>
          <a:bodyPr>
            <a:spAutoFit/>
          </a:bodyPr>
          <a:lstStyle/>
          <a:p>
            <a:r>
              <a:rPr lang="en-US" dirty="0" smtClean="0"/>
              <a:t>http://</a:t>
            </a:r>
            <a:r>
              <a:rPr lang="en-US" dirty="0" err="1" smtClean="0"/>
              <a:t>www.thecanadianencyclopedia.ca</a:t>
            </a:r>
            <a:r>
              <a:rPr lang="en-US" dirty="0" smtClean="0"/>
              <a:t>/en/article/</a:t>
            </a:r>
            <a:r>
              <a:rPr lang="en-US" dirty="0" err="1" smtClean="0"/>
              <a:t>agawa</a:t>
            </a:r>
            <a:r>
              <a:rPr lang="en-US" dirty="0" smtClean="0"/>
              <a:t>-pictograph-site/</a:t>
            </a:r>
            <a:endParaRPr lang="en-US" dirty="0"/>
          </a:p>
        </p:txBody>
      </p:sp>
      <p:pic>
        <p:nvPicPr>
          <p:cNvPr id="5" name="Picture 4" descr="a797e73e-48f0-427b-ae3a-3dd9abe4233b_thumbnail_600_6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3800" y="650562"/>
            <a:ext cx="3556000" cy="5092700"/>
          </a:xfrm>
          <a:prstGeom prst="rect">
            <a:avLst/>
          </a:prstGeom>
        </p:spPr>
      </p:pic>
      <p:sp>
        <p:nvSpPr>
          <p:cNvPr id="6" name="Rectangle 5"/>
          <p:cNvSpPr/>
          <p:nvPr/>
        </p:nvSpPr>
        <p:spPr>
          <a:xfrm>
            <a:off x="244175" y="2449211"/>
            <a:ext cx="4572000" cy="1477328"/>
          </a:xfrm>
          <a:prstGeom prst="rect">
            <a:avLst/>
          </a:prstGeom>
        </p:spPr>
        <p:txBody>
          <a:bodyPr>
            <a:spAutoFit/>
          </a:bodyPr>
          <a:lstStyle/>
          <a:p>
            <a:r>
              <a:rPr lang="en-US" dirty="0" err="1" smtClean="0"/>
              <a:t>gawa</a:t>
            </a:r>
            <a:r>
              <a:rPr lang="en-US" dirty="0" smtClean="0"/>
              <a:t> Pictograph Site</a:t>
            </a:r>
          </a:p>
          <a:p>
            <a:r>
              <a:rPr lang="en-US" dirty="0" smtClean="0"/>
              <a:t>Representation of </a:t>
            </a:r>
            <a:r>
              <a:rPr lang="en-US" dirty="0" err="1" smtClean="0"/>
              <a:t>Mishipeshu</a:t>
            </a:r>
            <a:r>
              <a:rPr lang="en-US" dirty="0" smtClean="0"/>
              <a:t>, the great water lynx, from the </a:t>
            </a:r>
            <a:r>
              <a:rPr lang="en-US" dirty="0" err="1" smtClean="0"/>
              <a:t>Agawa</a:t>
            </a:r>
            <a:r>
              <a:rPr lang="en-US" dirty="0" smtClean="0"/>
              <a:t> pictograph site in Lake Superior Provincial Park, Ontario (courtesy of Serge </a:t>
            </a:r>
            <a:r>
              <a:rPr lang="en-US" dirty="0" err="1" smtClean="0"/>
              <a:t>Lemaître</a:t>
            </a:r>
            <a:r>
              <a:rPr lang="en-US" dirty="0" smtClean="0"/>
              <a:t>)</a:t>
            </a:r>
            <a:endParaRPr lang="en-US" dirty="0"/>
          </a:p>
        </p:txBody>
      </p:sp>
    </p:spTree>
    <p:extLst>
      <p:ext uri="{BB962C8B-B14F-4D97-AF65-F5344CB8AC3E}">
        <p14:creationId xmlns:p14="http://schemas.microsoft.com/office/powerpoint/2010/main" val="10441089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7772400" cy="650560"/>
          </a:xfrm>
        </p:spPr>
        <p:txBody>
          <a:bodyPr>
            <a:normAutofit fontScale="90000"/>
          </a:bodyPr>
          <a:lstStyle/>
          <a:p>
            <a:pPr algn="l"/>
            <a:r>
              <a:rPr lang="en-US" dirty="0" smtClean="0"/>
              <a:t>Mapping</a:t>
            </a:r>
            <a:endParaRPr lang="en-US" dirty="0"/>
          </a:p>
        </p:txBody>
      </p:sp>
      <p:sp>
        <p:nvSpPr>
          <p:cNvPr id="3" name="Subtitle 2"/>
          <p:cNvSpPr>
            <a:spLocks noGrp="1"/>
          </p:cNvSpPr>
          <p:nvPr>
            <p:ph type="subTitle" idx="1"/>
          </p:nvPr>
        </p:nvSpPr>
        <p:spPr>
          <a:xfrm>
            <a:off x="2743200" y="22095"/>
            <a:ext cx="6400800" cy="1752600"/>
          </a:xfrm>
        </p:spPr>
        <p:txBody>
          <a:bodyPr/>
          <a:lstStyle/>
          <a:p>
            <a:pPr algn="r"/>
            <a:r>
              <a:rPr lang="en-US" dirty="0" smtClean="0"/>
              <a:t>Signs &amp; Symbols</a:t>
            </a:r>
            <a:endParaRPr lang="en-US" dirty="0"/>
          </a:p>
        </p:txBody>
      </p:sp>
      <p:sp>
        <p:nvSpPr>
          <p:cNvPr id="4" name="Rectangle 3"/>
          <p:cNvSpPr/>
          <p:nvPr/>
        </p:nvSpPr>
        <p:spPr>
          <a:xfrm>
            <a:off x="128131" y="650562"/>
            <a:ext cx="8843036" cy="1200329"/>
          </a:xfrm>
          <a:prstGeom prst="rect">
            <a:avLst/>
          </a:prstGeom>
        </p:spPr>
        <p:txBody>
          <a:bodyPr wrap="square">
            <a:spAutoFit/>
          </a:bodyPr>
          <a:lstStyle/>
          <a:p>
            <a:r>
              <a:rPr lang="en-US" b="1" dirty="0" smtClean="0"/>
              <a:t>Pictographs</a:t>
            </a:r>
            <a:r>
              <a:rPr lang="en-US" dirty="0" smtClean="0"/>
              <a:t> are symbols that do not necessarily look like what they mean. To understand these symbols, you may need to know something about life in a particular time and place</a:t>
            </a:r>
          </a:p>
          <a:p>
            <a:endParaRPr lang="en-US" dirty="0"/>
          </a:p>
          <a:p>
            <a:pPr algn="r"/>
            <a:r>
              <a:rPr lang="en-US" sz="1600" dirty="0" smtClean="0"/>
              <a:t>page 166 Art Works</a:t>
            </a:r>
            <a:r>
              <a:rPr lang="en-US" sz="1600" dirty="0" smtClean="0">
                <a:effectLst/>
              </a:rPr>
              <a:t> </a:t>
            </a:r>
            <a:endParaRPr lang="en-US" sz="1600" dirty="0"/>
          </a:p>
        </p:txBody>
      </p:sp>
      <p:sp>
        <p:nvSpPr>
          <p:cNvPr id="6" name="Rectangle 5"/>
          <p:cNvSpPr/>
          <p:nvPr/>
        </p:nvSpPr>
        <p:spPr>
          <a:xfrm>
            <a:off x="128131" y="1331436"/>
            <a:ext cx="7363432" cy="1200329"/>
          </a:xfrm>
          <a:prstGeom prst="rect">
            <a:avLst/>
          </a:prstGeom>
        </p:spPr>
        <p:txBody>
          <a:bodyPr wrap="square">
            <a:spAutoFit/>
          </a:bodyPr>
          <a:lstStyle/>
          <a:p>
            <a:r>
              <a:rPr lang="en-US" b="1" dirty="0" smtClean="0"/>
              <a:t>Underground Railroad Quilt Code</a:t>
            </a:r>
          </a:p>
          <a:p>
            <a:r>
              <a:rPr lang="en-US" dirty="0" smtClean="0"/>
              <a:t>Secret messages in the form of quilt patterns aided slaves escaping the bonds of captivity in the Southern states before and during the American Civil War.</a:t>
            </a:r>
            <a:endParaRPr lang="en-US" dirty="0"/>
          </a:p>
        </p:txBody>
      </p:sp>
      <p:sp>
        <p:nvSpPr>
          <p:cNvPr id="7" name="Rectangle 6"/>
          <p:cNvSpPr/>
          <p:nvPr/>
        </p:nvSpPr>
        <p:spPr>
          <a:xfrm>
            <a:off x="128131" y="6488668"/>
            <a:ext cx="8843036" cy="369332"/>
          </a:xfrm>
          <a:prstGeom prst="rect">
            <a:avLst/>
          </a:prstGeom>
        </p:spPr>
        <p:txBody>
          <a:bodyPr wrap="square">
            <a:spAutoFit/>
          </a:bodyPr>
          <a:lstStyle/>
          <a:p>
            <a:r>
              <a:rPr lang="en-US" dirty="0" smtClean="0"/>
              <a:t>See more at https://</a:t>
            </a:r>
            <a:r>
              <a:rPr lang="en-US" dirty="0" err="1" smtClean="0"/>
              <a:t>www.owensound.ca</a:t>
            </a:r>
            <a:r>
              <a:rPr lang="en-US" dirty="0" smtClean="0"/>
              <a:t>/</a:t>
            </a:r>
            <a:r>
              <a:rPr lang="en-US" dirty="0" err="1" smtClean="0"/>
              <a:t>osblackhistory</a:t>
            </a:r>
            <a:r>
              <a:rPr lang="en-US" dirty="0" smtClean="0"/>
              <a:t>/underground-railroad-quilt-code</a:t>
            </a:r>
            <a:endParaRPr lang="en-US" dirty="0"/>
          </a:p>
        </p:txBody>
      </p:sp>
      <p:pic>
        <p:nvPicPr>
          <p:cNvPr id="8" name="Picture 7" descr="Screen Shot 2016-03-01 at 9.26.01 PM.png"/>
          <p:cNvPicPr>
            <a:picLocks noChangeAspect="1"/>
          </p:cNvPicPr>
          <p:nvPr/>
        </p:nvPicPr>
        <p:blipFill rotWithShape="1">
          <a:blip r:embed="rId2">
            <a:extLst>
              <a:ext uri="{28A0092B-C50C-407E-A947-70E740481C1C}">
                <a14:useLocalDpi xmlns:a14="http://schemas.microsoft.com/office/drawing/2010/main" val="0"/>
              </a:ext>
            </a:extLst>
          </a:blip>
          <a:srcRect b="3839"/>
          <a:stretch/>
        </p:blipFill>
        <p:spPr>
          <a:xfrm>
            <a:off x="128131" y="2498490"/>
            <a:ext cx="7363432" cy="3990178"/>
          </a:xfrm>
          <a:prstGeom prst="rect">
            <a:avLst/>
          </a:prstGeom>
        </p:spPr>
      </p:pic>
    </p:spTree>
    <p:extLst>
      <p:ext uri="{BB962C8B-B14F-4D97-AF65-F5344CB8AC3E}">
        <p14:creationId xmlns:p14="http://schemas.microsoft.com/office/powerpoint/2010/main" val="29487382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7772400" cy="650560"/>
          </a:xfrm>
        </p:spPr>
        <p:txBody>
          <a:bodyPr>
            <a:normAutofit fontScale="90000"/>
          </a:bodyPr>
          <a:lstStyle/>
          <a:p>
            <a:pPr algn="l"/>
            <a:r>
              <a:rPr lang="en-US" dirty="0" smtClean="0"/>
              <a:t>Mapping</a:t>
            </a:r>
            <a:endParaRPr lang="en-US" dirty="0"/>
          </a:p>
        </p:txBody>
      </p:sp>
      <p:sp>
        <p:nvSpPr>
          <p:cNvPr id="3" name="Subtitle 2"/>
          <p:cNvSpPr>
            <a:spLocks noGrp="1"/>
          </p:cNvSpPr>
          <p:nvPr>
            <p:ph type="subTitle" idx="1"/>
          </p:nvPr>
        </p:nvSpPr>
        <p:spPr>
          <a:xfrm>
            <a:off x="2743200" y="22095"/>
            <a:ext cx="6400800" cy="1752600"/>
          </a:xfrm>
        </p:spPr>
        <p:txBody>
          <a:bodyPr/>
          <a:lstStyle/>
          <a:p>
            <a:pPr algn="r"/>
            <a:r>
              <a:rPr lang="en-US" dirty="0" smtClean="0"/>
              <a:t>Signs &amp; Symbols</a:t>
            </a:r>
            <a:endParaRPr lang="en-US" dirty="0"/>
          </a:p>
        </p:txBody>
      </p:sp>
      <p:sp>
        <p:nvSpPr>
          <p:cNvPr id="9" name="Rectangle 8"/>
          <p:cNvSpPr/>
          <p:nvPr/>
        </p:nvSpPr>
        <p:spPr>
          <a:xfrm>
            <a:off x="128131" y="650562"/>
            <a:ext cx="8843036" cy="923330"/>
          </a:xfrm>
          <a:prstGeom prst="rect">
            <a:avLst/>
          </a:prstGeom>
        </p:spPr>
        <p:txBody>
          <a:bodyPr wrap="square">
            <a:spAutoFit/>
          </a:bodyPr>
          <a:lstStyle/>
          <a:p>
            <a:r>
              <a:rPr lang="en-US" b="1" dirty="0" smtClean="0"/>
              <a:t>Pictographs: Hobo Code</a:t>
            </a:r>
            <a:r>
              <a:rPr lang="en-US" dirty="0" smtClean="0"/>
              <a:t> </a:t>
            </a:r>
          </a:p>
          <a:p>
            <a:r>
              <a:rPr lang="en-US" dirty="0" smtClean="0"/>
              <a:t>Examples of some symbols used by homeless travellers during the Great Depression of the 1930s.</a:t>
            </a:r>
            <a:endParaRPr lang="en-US" dirty="0"/>
          </a:p>
        </p:txBody>
      </p:sp>
      <p:pic>
        <p:nvPicPr>
          <p:cNvPr id="10" name="Picture 9" descr="Screen Shot 2016-03-01 at 9.30.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8510" y="1299670"/>
            <a:ext cx="7173482" cy="5459882"/>
          </a:xfrm>
          <a:prstGeom prst="rect">
            <a:avLst/>
          </a:prstGeom>
        </p:spPr>
      </p:pic>
    </p:spTree>
    <p:extLst>
      <p:ext uri="{BB962C8B-B14F-4D97-AF65-F5344CB8AC3E}">
        <p14:creationId xmlns:p14="http://schemas.microsoft.com/office/powerpoint/2010/main" val="14746745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7772400" cy="650560"/>
          </a:xfrm>
        </p:spPr>
        <p:txBody>
          <a:bodyPr>
            <a:normAutofit fontScale="90000"/>
          </a:bodyPr>
          <a:lstStyle/>
          <a:p>
            <a:pPr algn="l"/>
            <a:r>
              <a:rPr lang="en-US" dirty="0" smtClean="0"/>
              <a:t>Mapping</a:t>
            </a:r>
            <a:endParaRPr lang="en-US" dirty="0"/>
          </a:p>
        </p:txBody>
      </p:sp>
      <p:sp>
        <p:nvSpPr>
          <p:cNvPr id="3" name="Subtitle 2"/>
          <p:cNvSpPr>
            <a:spLocks noGrp="1"/>
          </p:cNvSpPr>
          <p:nvPr>
            <p:ph type="subTitle" idx="1"/>
          </p:nvPr>
        </p:nvSpPr>
        <p:spPr>
          <a:xfrm>
            <a:off x="2743200" y="22095"/>
            <a:ext cx="6400800" cy="1752600"/>
          </a:xfrm>
        </p:spPr>
        <p:txBody>
          <a:bodyPr/>
          <a:lstStyle/>
          <a:p>
            <a:pPr algn="r"/>
            <a:r>
              <a:rPr lang="en-US" dirty="0" smtClean="0"/>
              <a:t>Signs &amp; Symbols</a:t>
            </a:r>
            <a:endParaRPr lang="en-US" dirty="0"/>
          </a:p>
        </p:txBody>
      </p:sp>
      <p:pic>
        <p:nvPicPr>
          <p:cNvPr id="4" name="Picture 3" descr="Boy_and_Dog_in_a_Johnnypump_198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90" y="650562"/>
            <a:ext cx="6400800" cy="3701076"/>
          </a:xfrm>
          <a:prstGeom prst="rect">
            <a:avLst/>
          </a:prstGeom>
        </p:spPr>
      </p:pic>
      <p:sp>
        <p:nvSpPr>
          <p:cNvPr id="5" name="Rectangle 4"/>
          <p:cNvSpPr/>
          <p:nvPr/>
        </p:nvSpPr>
        <p:spPr>
          <a:xfrm rot="5400000">
            <a:off x="6318405" y="2924262"/>
            <a:ext cx="4916731" cy="369332"/>
          </a:xfrm>
          <a:prstGeom prst="rect">
            <a:avLst/>
          </a:prstGeom>
        </p:spPr>
        <p:txBody>
          <a:bodyPr wrap="none">
            <a:spAutoFit/>
          </a:bodyPr>
          <a:lstStyle/>
          <a:p>
            <a:r>
              <a:rPr lang="en-US" dirty="0" smtClean="0"/>
              <a:t>Boy and Dog in a </a:t>
            </a:r>
            <a:r>
              <a:rPr lang="en-US" dirty="0" err="1" smtClean="0"/>
              <a:t>Johnnypump</a:t>
            </a:r>
            <a:r>
              <a:rPr lang="en-US" dirty="0" smtClean="0"/>
              <a:t>, 1982, oil on canvas</a:t>
            </a:r>
            <a:endParaRPr lang="en-US" dirty="0"/>
          </a:p>
        </p:txBody>
      </p:sp>
      <p:sp>
        <p:nvSpPr>
          <p:cNvPr id="6" name="Rectangle 5"/>
          <p:cNvSpPr/>
          <p:nvPr/>
        </p:nvSpPr>
        <p:spPr>
          <a:xfrm>
            <a:off x="6720338" y="717590"/>
            <a:ext cx="1871766" cy="5078314"/>
          </a:xfrm>
          <a:prstGeom prst="rect">
            <a:avLst/>
          </a:prstGeom>
        </p:spPr>
        <p:txBody>
          <a:bodyPr wrap="square">
            <a:spAutoFit/>
          </a:bodyPr>
          <a:lstStyle/>
          <a:p>
            <a:r>
              <a:rPr lang="en-US" dirty="0" smtClean="0"/>
              <a:t> Born on December 22th 1960 in Brooklyn, New York, </a:t>
            </a:r>
            <a:r>
              <a:rPr lang="en-US" b="1" dirty="0" smtClean="0"/>
              <a:t>Jean-Michel </a:t>
            </a:r>
            <a:r>
              <a:rPr lang="en-US" b="1" dirty="0" err="1" smtClean="0"/>
              <a:t>Basquiat</a:t>
            </a:r>
            <a:r>
              <a:rPr lang="en-US" b="1" dirty="0" smtClean="0"/>
              <a:t> </a:t>
            </a:r>
            <a:r>
              <a:rPr lang="en-US" dirty="0" smtClean="0"/>
              <a:t>grew up in the streets of Brooklyn, New York, and as a teenager he created several ferocious </a:t>
            </a:r>
            <a:r>
              <a:rPr lang="en-US" dirty="0" err="1" smtClean="0"/>
              <a:t>graffitis</a:t>
            </a:r>
            <a:r>
              <a:rPr lang="en-US" dirty="0" smtClean="0"/>
              <a:t> on the subway trains of Lower Manhattan, signing them with the anagram SAMO©...</a:t>
            </a:r>
            <a:endParaRPr lang="en-US" dirty="0"/>
          </a:p>
        </p:txBody>
      </p:sp>
      <p:sp>
        <p:nvSpPr>
          <p:cNvPr id="7" name="Rectangle 6"/>
          <p:cNvSpPr/>
          <p:nvPr/>
        </p:nvSpPr>
        <p:spPr>
          <a:xfrm>
            <a:off x="122590" y="4485088"/>
            <a:ext cx="6400800" cy="2308324"/>
          </a:xfrm>
          <a:prstGeom prst="rect">
            <a:avLst/>
          </a:prstGeom>
        </p:spPr>
        <p:txBody>
          <a:bodyPr wrap="square">
            <a:spAutoFit/>
          </a:bodyPr>
          <a:lstStyle/>
          <a:p>
            <a:r>
              <a:rPr lang="en-US" dirty="0" smtClean="0"/>
              <a:t>• </a:t>
            </a:r>
            <a:r>
              <a:rPr lang="en-US" dirty="0" err="1" smtClean="0"/>
              <a:t>Basquiat’s</a:t>
            </a:r>
            <a:r>
              <a:rPr lang="en-US" dirty="0" smtClean="0"/>
              <a:t> work is often associated with graffiti and street art, although he developed a more complex visual collage/montage</a:t>
            </a:r>
          </a:p>
          <a:p>
            <a:r>
              <a:rPr lang="en-US" dirty="0" smtClean="0"/>
              <a:t>style—incorporating strategies of ambiguity, disparate imagery, and cultural symbols— and text as narrative or label. Have students compare </a:t>
            </a:r>
            <a:r>
              <a:rPr lang="en-US" dirty="0" err="1" smtClean="0"/>
              <a:t>Basquiat’s</a:t>
            </a:r>
            <a:r>
              <a:rPr lang="en-US" dirty="0" smtClean="0"/>
              <a:t> works with those of graffiti artists, in Toronto, LA, New York and Miami. How does </a:t>
            </a:r>
            <a:r>
              <a:rPr lang="en-US" dirty="0" err="1" smtClean="0"/>
              <a:t>Basquiat’s</a:t>
            </a:r>
            <a:r>
              <a:rPr lang="en-US" dirty="0" smtClean="0"/>
              <a:t> work compare with tags, pieces, and styles by current street</a:t>
            </a:r>
          </a:p>
          <a:p>
            <a:r>
              <a:rPr lang="en-US" dirty="0" smtClean="0"/>
              <a:t>artists?</a:t>
            </a:r>
            <a:endParaRPr lang="en-US" dirty="0"/>
          </a:p>
        </p:txBody>
      </p:sp>
    </p:spTree>
    <p:extLst>
      <p:ext uri="{BB962C8B-B14F-4D97-AF65-F5344CB8AC3E}">
        <p14:creationId xmlns:p14="http://schemas.microsoft.com/office/powerpoint/2010/main" val="15494841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7772400" cy="650560"/>
          </a:xfrm>
        </p:spPr>
        <p:txBody>
          <a:bodyPr>
            <a:normAutofit fontScale="90000"/>
          </a:bodyPr>
          <a:lstStyle/>
          <a:p>
            <a:pPr algn="l"/>
            <a:r>
              <a:rPr lang="en-US" dirty="0" smtClean="0"/>
              <a:t>Mapping</a:t>
            </a:r>
            <a:r>
              <a:rPr lang="en-US" sz="2000" u="sng" dirty="0"/>
              <a:t>: a combination of lines and shapes</a:t>
            </a:r>
            <a:endParaRPr lang="en-US" sz="2000" dirty="0"/>
          </a:p>
        </p:txBody>
      </p:sp>
      <p:sp>
        <p:nvSpPr>
          <p:cNvPr id="3" name="Subtitle 2"/>
          <p:cNvSpPr>
            <a:spLocks noGrp="1"/>
          </p:cNvSpPr>
          <p:nvPr>
            <p:ph type="subTitle" idx="1"/>
          </p:nvPr>
        </p:nvSpPr>
        <p:spPr>
          <a:xfrm>
            <a:off x="2743200" y="22095"/>
            <a:ext cx="6400800" cy="1752600"/>
          </a:xfrm>
        </p:spPr>
        <p:txBody>
          <a:bodyPr/>
          <a:lstStyle/>
          <a:p>
            <a:pPr algn="r"/>
            <a:r>
              <a:rPr lang="en-US" dirty="0" smtClean="0"/>
              <a:t>Signs &amp; Symbols</a:t>
            </a:r>
          </a:p>
          <a:p>
            <a:pPr algn="r"/>
            <a:r>
              <a:rPr lang="en-US" dirty="0" smtClean="0"/>
              <a:t>HOMEWORK</a:t>
            </a:r>
            <a:endParaRPr lang="en-US" dirty="0"/>
          </a:p>
        </p:txBody>
      </p:sp>
      <p:pic>
        <p:nvPicPr>
          <p:cNvPr id="4" name="Picture 3" descr="FullSizeRender.jpg"/>
          <p:cNvPicPr>
            <a:picLocks noChangeAspect="1"/>
          </p:cNvPicPr>
          <p:nvPr/>
        </p:nvPicPr>
        <p:blipFill rotWithShape="1">
          <a:blip r:embed="rId2">
            <a:extLst>
              <a:ext uri="{28A0092B-C50C-407E-A947-70E740481C1C}">
                <a14:useLocalDpi xmlns:a14="http://schemas.microsoft.com/office/drawing/2010/main" val="0"/>
              </a:ext>
            </a:extLst>
          </a:blip>
          <a:srcRect l="9738" t="5864" r="5452"/>
          <a:stretch/>
        </p:blipFill>
        <p:spPr>
          <a:xfrm>
            <a:off x="2556820" y="707555"/>
            <a:ext cx="3394569" cy="2825863"/>
          </a:xfrm>
          <a:prstGeom prst="rect">
            <a:avLst/>
          </a:prstGeom>
        </p:spPr>
      </p:pic>
      <p:pic>
        <p:nvPicPr>
          <p:cNvPr id="7" name="Picture 6" descr="personal map.jpg"/>
          <p:cNvPicPr/>
          <p:nvPr/>
        </p:nvPicPr>
        <p:blipFill>
          <a:blip r:embed="rId3"/>
          <a:srcRect l="13085" t="7414"/>
          <a:stretch>
            <a:fillRect/>
          </a:stretch>
        </p:blipFill>
        <p:spPr>
          <a:xfrm>
            <a:off x="6025222" y="1284836"/>
            <a:ext cx="3079897" cy="2221125"/>
          </a:xfrm>
          <a:prstGeom prst="rect">
            <a:avLst/>
          </a:prstGeom>
        </p:spPr>
      </p:pic>
      <p:sp>
        <p:nvSpPr>
          <p:cNvPr id="8" name="Rectangle 7"/>
          <p:cNvSpPr/>
          <p:nvPr/>
        </p:nvSpPr>
        <p:spPr>
          <a:xfrm>
            <a:off x="46466" y="1628346"/>
            <a:ext cx="8958563" cy="5201425"/>
          </a:xfrm>
          <a:prstGeom prst="rect">
            <a:avLst/>
          </a:prstGeom>
        </p:spPr>
        <p:txBody>
          <a:bodyPr wrap="square">
            <a:spAutoFit/>
          </a:bodyPr>
          <a:lstStyle/>
          <a:p>
            <a:r>
              <a:rPr lang="en-US" b="1" u="sng" dirty="0" smtClean="0"/>
              <a:t>Activity:</a:t>
            </a:r>
          </a:p>
          <a:p>
            <a:r>
              <a:rPr lang="en-US" b="1" u="sng" dirty="0" smtClean="0"/>
              <a:t>“</a:t>
            </a:r>
            <a:r>
              <a:rPr lang="en-US" b="1" u="sng" dirty="0"/>
              <a:t>My Personal Map</a:t>
            </a:r>
            <a:r>
              <a:rPr lang="en-US" b="1" u="sng" dirty="0" smtClean="0"/>
              <a:t>”</a:t>
            </a:r>
          </a:p>
          <a:p>
            <a:r>
              <a:rPr lang="en-US" i="1" dirty="0" smtClean="0"/>
              <a:t>Line </a:t>
            </a:r>
            <a:r>
              <a:rPr lang="en-US" i="1" dirty="0"/>
              <a:t>and shape Drawing </a:t>
            </a:r>
            <a:endParaRPr lang="en-US" dirty="0"/>
          </a:p>
          <a:p>
            <a:r>
              <a:rPr lang="en-US" i="1" dirty="0"/>
              <a:t>Materials: fine-liner</a:t>
            </a:r>
            <a:r>
              <a:rPr lang="en-US" i="1" dirty="0" smtClean="0"/>
              <a:t>,</a:t>
            </a:r>
          </a:p>
          <a:p>
            <a:r>
              <a:rPr lang="en-US" i="1" dirty="0" err="1" smtClean="0"/>
              <a:t>markers,pen</a:t>
            </a:r>
            <a:r>
              <a:rPr lang="en-US" i="1" dirty="0"/>
              <a:t>, </a:t>
            </a:r>
            <a:r>
              <a:rPr lang="en-US" i="1" dirty="0" err="1" smtClean="0"/>
              <a:t>coloured</a:t>
            </a:r>
            <a:endParaRPr lang="en-US" i="1" dirty="0"/>
          </a:p>
          <a:p>
            <a:r>
              <a:rPr lang="en-US" i="1" dirty="0" smtClean="0"/>
              <a:t>pencils </a:t>
            </a:r>
            <a:r>
              <a:rPr lang="en-US" i="1" dirty="0"/>
              <a:t>or </a:t>
            </a:r>
            <a:r>
              <a:rPr lang="en-US" i="1" dirty="0" err="1" smtClean="0"/>
              <a:t>watercolour</a:t>
            </a:r>
            <a:endParaRPr lang="en-US" i="1" dirty="0"/>
          </a:p>
          <a:p>
            <a:r>
              <a:rPr lang="en-US" i="1" dirty="0" smtClean="0"/>
              <a:t>wash background</a:t>
            </a:r>
            <a:endParaRPr lang="en-US" i="1" dirty="0"/>
          </a:p>
          <a:p>
            <a:endParaRPr lang="en-US" sz="800" dirty="0"/>
          </a:p>
          <a:p>
            <a:r>
              <a:rPr lang="en-US" dirty="0"/>
              <a:t>Create a visual line map of an area of the city you most frequent. Neatly list main streets and landmarks. Number </a:t>
            </a:r>
            <a:r>
              <a:rPr lang="en-US" b="1" dirty="0"/>
              <a:t>three</a:t>
            </a:r>
            <a:r>
              <a:rPr lang="en-US" dirty="0"/>
              <a:t> different areas on your map with enlarged visual details each inside a circle (see </a:t>
            </a:r>
            <a:r>
              <a:rPr lang="en-US" dirty="0" smtClean="0"/>
              <a:t>examples) </a:t>
            </a:r>
            <a:r>
              <a:rPr lang="en-US" dirty="0"/>
              <a:t>that are of interest or importance to you (e.g. </a:t>
            </a:r>
            <a:r>
              <a:rPr lang="en-US" dirty="0" smtClean="0"/>
              <a:t>shopping, </a:t>
            </a:r>
            <a:r>
              <a:rPr lang="en-US" dirty="0"/>
              <a:t>gym, park, bike trails, etc.). I</a:t>
            </a:r>
            <a:r>
              <a:rPr lang="en-US" dirty="0" smtClean="0"/>
              <a:t>nclude </a:t>
            </a:r>
            <a:r>
              <a:rPr lang="en-US" dirty="0"/>
              <a:t>light pencil </a:t>
            </a:r>
            <a:r>
              <a:rPr lang="en-US" dirty="0" err="1"/>
              <a:t>colours</a:t>
            </a:r>
            <a:r>
              <a:rPr lang="en-US" dirty="0"/>
              <a:t> or </a:t>
            </a:r>
            <a:r>
              <a:rPr lang="en-US" dirty="0" err="1"/>
              <a:t>coloured</a:t>
            </a:r>
            <a:r>
              <a:rPr lang="en-US" dirty="0"/>
              <a:t> washes on your sketchbook page to create some visual attention and interest in areas of the background. Use different types of lines (geometric, organic, thin, thick, etc.) and use lines close together for darker areas and further apart for lighter areas. You will probably have to reference a map of ‘your area’ to complete this activity. Make sure your map is printed out for reference. This image should take up your sketchbook page and flow from one end to the other. Remember your Elements and Principles of Design. You MUST use a ruler for straight lines (e.g. streets). This must be a clean design.</a:t>
            </a:r>
          </a:p>
        </p:txBody>
      </p:sp>
    </p:spTree>
    <p:extLst>
      <p:ext uri="{BB962C8B-B14F-4D97-AF65-F5344CB8AC3E}">
        <p14:creationId xmlns:p14="http://schemas.microsoft.com/office/powerpoint/2010/main" val="31809200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648</TotalTime>
  <Words>1020</Words>
  <Application>Microsoft Macintosh PowerPoint</Application>
  <PresentationFormat>On-screen Show (4:3)</PresentationFormat>
  <Paragraphs>62</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Mapping</vt:lpstr>
      <vt:lpstr>Mapping</vt:lpstr>
      <vt:lpstr>Mapping</vt:lpstr>
      <vt:lpstr>Mapping</vt:lpstr>
      <vt:lpstr>Mapping</vt:lpstr>
      <vt:lpstr>Mapping: a combination of lines and shapes</vt:lpstr>
    </vt:vector>
  </TitlesOfParts>
  <Company>TDSB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Mapping</dc:title>
  <dc:creator>TDSB TDSB</dc:creator>
  <cp:lastModifiedBy>TDSB TDSB</cp:lastModifiedBy>
  <cp:revision>16</cp:revision>
  <dcterms:created xsi:type="dcterms:W3CDTF">2016-03-02T02:17:30Z</dcterms:created>
  <dcterms:modified xsi:type="dcterms:W3CDTF">2016-03-07T02:54:22Z</dcterms:modified>
</cp:coreProperties>
</file>