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40" r:id="rId2"/>
    <p:sldId id="350" r:id="rId3"/>
    <p:sldId id="301" r:id="rId4"/>
    <p:sldId id="325" r:id="rId5"/>
    <p:sldId id="336" r:id="rId6"/>
    <p:sldId id="335" r:id="rId7"/>
    <p:sldId id="342" r:id="rId8"/>
    <p:sldId id="343" r:id="rId9"/>
    <p:sldId id="345" r:id="rId10"/>
  </p:sldIdLst>
  <p:sldSz cx="9144000" cy="6858000" type="screen4x3"/>
  <p:notesSz cx="6858000" cy="9658350"/>
  <p:defaultTextStyle>
    <a:defPPr>
      <a:defRPr lang="en-GB"/>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41"/>
    <a:srgbClr val="DC0000"/>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97" d="100"/>
          <a:sy n="97" d="100"/>
        </p:scale>
        <p:origin x="-11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3427" name="Rectangle 3"/>
          <p:cNvSpPr>
            <a:spLocks noGrp="1" noChangeArrowheads="1"/>
          </p:cNvSpPr>
          <p:nvPr>
            <p:ph type="dt" sz="quarter"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3428" name="Rectangle 4"/>
          <p:cNvSpPr>
            <a:spLocks noGrp="1" noChangeArrowheads="1"/>
          </p:cNvSpPr>
          <p:nvPr>
            <p:ph type="ftr" sz="quarter" idx="2"/>
          </p:nvPr>
        </p:nvSpPr>
        <p:spPr bwMode="auto">
          <a:xfrm>
            <a:off x="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3429" name="Rectangle 5"/>
          <p:cNvSpPr>
            <a:spLocks noGrp="1" noChangeArrowheads="1"/>
          </p:cNvSpPr>
          <p:nvPr>
            <p:ph type="sldNum" sz="quarter" idx="3"/>
          </p:nvPr>
        </p:nvSpPr>
        <p:spPr bwMode="auto">
          <a:xfrm>
            <a:off x="388620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6A6D3EB-94BF-43C4-9B9F-0B4546B19A04}" type="slidenum">
              <a:rPr lang="en-GB"/>
              <a:pPr/>
              <a:t>‹#›</a:t>
            </a:fld>
            <a:endParaRPr lang="en-GB"/>
          </a:p>
        </p:txBody>
      </p:sp>
    </p:spTree>
    <p:extLst>
      <p:ext uri="{BB962C8B-B14F-4D97-AF65-F5344CB8AC3E}">
        <p14:creationId xmlns:p14="http://schemas.microsoft.com/office/powerpoint/2010/main" val="205764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2403" name="Rectangle 3"/>
          <p:cNvSpPr>
            <a:spLocks noGrp="1" noChangeArrowheads="1"/>
          </p:cNvSpPr>
          <p:nvPr>
            <p:ph type="dt" idx="1"/>
          </p:nvPr>
        </p:nvSpPr>
        <p:spPr bwMode="auto">
          <a:xfrm>
            <a:off x="388620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2404" name="Rectangle 4"/>
          <p:cNvSpPr>
            <a:spLocks noGrp="1" noRot="1" noChangeAspect="1" noChangeArrowheads="1" noTextEdit="1"/>
          </p:cNvSpPr>
          <p:nvPr>
            <p:ph type="sldImg" idx="2"/>
          </p:nvPr>
        </p:nvSpPr>
        <p:spPr bwMode="auto">
          <a:xfrm>
            <a:off x="1014413" y="723900"/>
            <a:ext cx="4830762" cy="3622675"/>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914400" y="4587875"/>
            <a:ext cx="5029200" cy="434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06" name="Rectangle 6"/>
          <p:cNvSpPr>
            <a:spLocks noGrp="1" noChangeArrowheads="1"/>
          </p:cNvSpPr>
          <p:nvPr>
            <p:ph type="ftr" sz="quarter" idx="4"/>
          </p:nvPr>
        </p:nvSpPr>
        <p:spPr bwMode="auto">
          <a:xfrm>
            <a:off x="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2407" name="Rectangle 7"/>
          <p:cNvSpPr>
            <a:spLocks noGrp="1" noChangeArrowheads="1"/>
          </p:cNvSpPr>
          <p:nvPr>
            <p:ph type="sldNum" sz="quarter" idx="5"/>
          </p:nvPr>
        </p:nvSpPr>
        <p:spPr bwMode="auto">
          <a:xfrm>
            <a:off x="3886200" y="917575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A5615F-48DA-424C-BF6C-3182B68EFAE2}" type="slidenum">
              <a:rPr lang="en-GB"/>
              <a:pPr/>
              <a:t>‹#›</a:t>
            </a:fld>
            <a:endParaRPr lang="en-GB"/>
          </a:p>
        </p:txBody>
      </p:sp>
    </p:spTree>
    <p:extLst>
      <p:ext uri="{BB962C8B-B14F-4D97-AF65-F5344CB8AC3E}">
        <p14:creationId xmlns:p14="http://schemas.microsoft.com/office/powerpoint/2010/main" val="2177774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A9B7D-79B9-453B-B400-B5C3272E7ECF}" type="slidenum">
              <a:rPr lang="en-GB"/>
              <a:pPr/>
              <a:t>1</a:t>
            </a:fld>
            <a:endParaRPr lang="en-GB"/>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F3F7E-B6CC-4755-96CC-22EBFC8A01B0}" type="slidenum">
              <a:rPr lang="en-GB"/>
              <a:pPr/>
              <a:t>2</a:t>
            </a:fld>
            <a:endParaRPr lang="en-GB"/>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B227C-D7CC-4D43-9E68-F2041F93D73F}" type="slidenum">
              <a:rPr lang="en-GB"/>
              <a:pPr/>
              <a:t>3</a:t>
            </a:fld>
            <a:endParaRPr lang="en-GB"/>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BB2A4-B444-469A-BC38-7EDC24C42DE4}" type="slidenum">
              <a:rPr lang="en-GB"/>
              <a:pPr/>
              <a:t>4</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A6347-C551-4881-BBC6-FAA4C1F80BE0}" type="slidenum">
              <a:rPr lang="en-GB"/>
              <a:pPr/>
              <a:t>5</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1B3CA-B615-4975-BE94-62A9830BE6ED}" type="slidenum">
              <a:rPr lang="en-GB"/>
              <a:pPr/>
              <a:t>6</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5A8B0-A212-42CD-8F12-18017EE56BF1}" type="slidenum">
              <a:rPr lang="en-GB"/>
              <a:pPr/>
              <a:t>7</a:t>
            </a:fld>
            <a:endParaRPr lang="en-GB"/>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33EBC-28E4-4AB1-A0B8-34A973ED2B81}" type="slidenum">
              <a:rPr lang="en-GB"/>
              <a:pPr/>
              <a:t>8</a:t>
            </a:fld>
            <a:endParaRPr lang="en-GB"/>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B5F5C-EC1F-44FA-AF2B-329C8D0EDCA4}" type="slidenum">
              <a:rPr lang="en-GB"/>
              <a:pPr/>
              <a:t>9</a:t>
            </a:fld>
            <a:endParaRPr lang="en-GB"/>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538FD01-EE8E-40D4-83EE-302D64B5CA7E}" type="slidenum">
              <a:rPr lang="en-GB"/>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5874C63-9424-44B0-85EF-67F13F99874B}" type="slidenum">
              <a:rPr lang="en-GB"/>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0FCFC47-49F0-4D15-9A2C-1565891D8F59}"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AE372CF-F729-494A-9F32-BD9444D7375A}" type="slidenum">
              <a:rPr lang="en-GB"/>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24BEEB-3C6E-4B1F-AEEF-14AF484ACA59}" type="slidenum">
              <a:rPr lang="en-GB"/>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9AAFE02-3FD0-49E2-B06C-E1DF0A60A536}"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1610638-B3DD-42BE-B808-8750A2855343}" type="slidenum">
              <a:rPr lang="en-GB"/>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7B0829E-E76F-46CF-8BF3-4ADA1AF0C7B4}" type="slidenum">
              <a:rPr lang="en-GB"/>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9D4865F-F7A4-4B34-BD63-A3990DB56C2A}" type="slidenum">
              <a:rPr lang="en-GB"/>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FDE0352-9E33-4F66-AA95-DA7671076B22}"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2E565C-27E1-4993-9AD0-EC7ABD47F2F5}" type="slidenum">
              <a:rPr lang="en-GB"/>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F39C5BF-A8FE-47F0-9105-FA3EA02A38A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b="1" u="sng"/>
              <a:t>CONTEMPORARY</a:t>
            </a:r>
            <a:endParaRPr lang="en-GB"/>
          </a:p>
        </p:txBody>
      </p:sp>
      <p:pic>
        <p:nvPicPr>
          <p:cNvPr id="100355" name="Picture 3" descr="~AUT0020"/>
          <p:cNvPicPr>
            <a:picLocks noChangeAspect="1" noChangeArrowheads="1"/>
          </p:cNvPicPr>
          <p:nvPr/>
        </p:nvPicPr>
        <p:blipFill>
          <a:blip r:embed="rId3" cstate="print"/>
          <a:srcRect/>
          <a:stretch>
            <a:fillRect/>
          </a:stretch>
        </p:blipFill>
        <p:spPr bwMode="auto">
          <a:xfrm>
            <a:off x="2971800" y="3429000"/>
            <a:ext cx="2971800" cy="3200400"/>
          </a:xfrm>
          <a:prstGeom prst="rect">
            <a:avLst/>
          </a:prstGeom>
          <a:noFill/>
          <a:ln w="9525">
            <a:noFill/>
            <a:miter lim="800000"/>
            <a:headEnd/>
            <a:tailEnd/>
          </a:ln>
          <a:effectLst/>
        </p:spPr>
      </p:pic>
      <p:pic>
        <p:nvPicPr>
          <p:cNvPr id="100357" name="Picture 5" descr="~AUT0078"/>
          <p:cNvPicPr>
            <a:picLocks noChangeAspect="1" noChangeArrowheads="1"/>
          </p:cNvPicPr>
          <p:nvPr/>
        </p:nvPicPr>
        <p:blipFill>
          <a:blip r:embed="rId4" cstate="print"/>
          <a:srcRect/>
          <a:stretch>
            <a:fillRect/>
          </a:stretch>
        </p:blipFill>
        <p:spPr bwMode="auto">
          <a:xfrm>
            <a:off x="6019800" y="3429000"/>
            <a:ext cx="2743200" cy="3200400"/>
          </a:xfrm>
          <a:prstGeom prst="rect">
            <a:avLst/>
          </a:prstGeom>
          <a:noFill/>
          <a:ln w="9525">
            <a:noFill/>
            <a:miter lim="800000"/>
            <a:headEnd/>
            <a:tailEnd/>
          </a:ln>
          <a:effectLst/>
        </p:spPr>
      </p:pic>
      <p:pic>
        <p:nvPicPr>
          <p:cNvPr id="100358" name="Picture 6"/>
          <p:cNvPicPr>
            <a:picLocks noChangeAspect="1" noChangeArrowheads="1"/>
          </p:cNvPicPr>
          <p:nvPr/>
        </p:nvPicPr>
        <p:blipFill>
          <a:blip r:embed="rId5" cstate="print"/>
          <a:srcRect/>
          <a:stretch>
            <a:fillRect/>
          </a:stretch>
        </p:blipFill>
        <p:spPr bwMode="auto">
          <a:xfrm>
            <a:off x="381000" y="3429000"/>
            <a:ext cx="2486025" cy="3200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276600" y="1143000"/>
            <a:ext cx="5257800" cy="457200"/>
          </a:xfrm>
          <a:prstGeom prst="rect">
            <a:avLst/>
          </a:prstGeom>
          <a:noFill/>
          <a:ln w="9525">
            <a:noFill/>
            <a:miter lim="800000"/>
            <a:headEnd/>
            <a:tailEnd/>
          </a:ln>
          <a:effectLst/>
        </p:spPr>
        <p:txBody>
          <a:bodyPr>
            <a:spAutoFit/>
          </a:bodyPr>
          <a:lstStyle/>
          <a:p>
            <a:pPr>
              <a:spcBef>
                <a:spcPct val="50000"/>
              </a:spcBef>
            </a:pPr>
            <a:r>
              <a:rPr lang="en-GB" sz="2400" u="sng"/>
              <a:t>CONTEMPORARY</a:t>
            </a:r>
            <a:r>
              <a:rPr lang="en-GB"/>
              <a:t> </a:t>
            </a:r>
          </a:p>
        </p:txBody>
      </p:sp>
      <p:pic>
        <p:nvPicPr>
          <p:cNvPr id="195588" name="Picture 4" descr="~AUT0024"/>
          <p:cNvPicPr>
            <a:picLocks noChangeAspect="1" noChangeArrowheads="1"/>
          </p:cNvPicPr>
          <p:nvPr/>
        </p:nvPicPr>
        <p:blipFill>
          <a:blip r:embed="rId3" cstate="print"/>
          <a:srcRect/>
          <a:stretch>
            <a:fillRect/>
          </a:stretch>
        </p:blipFill>
        <p:spPr bwMode="auto">
          <a:xfrm>
            <a:off x="304800" y="228600"/>
            <a:ext cx="2116138" cy="3429000"/>
          </a:xfrm>
          <a:prstGeom prst="rect">
            <a:avLst/>
          </a:prstGeom>
          <a:noFill/>
          <a:ln w="9525">
            <a:noFill/>
            <a:miter lim="800000"/>
            <a:headEnd/>
            <a:tailEnd/>
          </a:ln>
          <a:effectLst/>
        </p:spPr>
      </p:pic>
      <p:pic>
        <p:nvPicPr>
          <p:cNvPr id="195589" name="Picture 5" descr="~AUT0022"/>
          <p:cNvPicPr>
            <a:picLocks noChangeAspect="1" noChangeArrowheads="1"/>
          </p:cNvPicPr>
          <p:nvPr/>
        </p:nvPicPr>
        <p:blipFill>
          <a:blip r:embed="rId4" cstate="print"/>
          <a:srcRect/>
          <a:stretch>
            <a:fillRect/>
          </a:stretch>
        </p:blipFill>
        <p:spPr bwMode="auto">
          <a:xfrm>
            <a:off x="6878638" y="228600"/>
            <a:ext cx="1989137" cy="3429000"/>
          </a:xfrm>
          <a:prstGeom prst="rect">
            <a:avLst/>
          </a:prstGeom>
          <a:noFill/>
          <a:ln w="9525">
            <a:noFill/>
            <a:miter lim="800000"/>
            <a:headEnd/>
            <a:tailEnd/>
          </a:ln>
          <a:effectLst/>
        </p:spPr>
      </p:pic>
      <p:sp>
        <p:nvSpPr>
          <p:cNvPr id="195590" name="Text Box 6"/>
          <p:cNvSpPr txBox="1">
            <a:spLocks noChangeArrowheads="1"/>
          </p:cNvSpPr>
          <p:nvPr/>
        </p:nvSpPr>
        <p:spPr bwMode="auto">
          <a:xfrm>
            <a:off x="2971800" y="1752600"/>
            <a:ext cx="3505200" cy="1739900"/>
          </a:xfrm>
          <a:prstGeom prst="rect">
            <a:avLst/>
          </a:prstGeom>
          <a:noFill/>
          <a:ln w="9525">
            <a:noFill/>
            <a:miter lim="800000"/>
            <a:headEnd/>
            <a:tailEnd/>
          </a:ln>
          <a:effectLst/>
        </p:spPr>
        <p:txBody>
          <a:bodyPr>
            <a:spAutoFit/>
          </a:bodyPr>
          <a:lstStyle/>
          <a:p>
            <a:pPr>
              <a:spcBef>
                <a:spcPct val="50000"/>
              </a:spcBef>
            </a:pPr>
            <a:r>
              <a:rPr lang="en-GB" sz="1800"/>
              <a:t>Contemporary art is artwork which is currently being produced by living artist.  It is often concerned with contemporary issues and can take many forms.</a:t>
            </a:r>
          </a:p>
        </p:txBody>
      </p:sp>
      <p:sp>
        <p:nvSpPr>
          <p:cNvPr id="195591" name="Text Box 7"/>
          <p:cNvSpPr txBox="1">
            <a:spLocks noChangeArrowheads="1"/>
          </p:cNvSpPr>
          <p:nvPr/>
        </p:nvSpPr>
        <p:spPr bwMode="auto">
          <a:xfrm>
            <a:off x="1066800" y="4191000"/>
            <a:ext cx="7010400" cy="2301875"/>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u="sng"/>
              <a:t>Refer back to the previous sections</a:t>
            </a:r>
            <a:r>
              <a:rPr lang="en-GB" sz="1800"/>
              <a:t>.</a:t>
            </a:r>
          </a:p>
          <a:p>
            <a:pPr>
              <a:spcBef>
                <a:spcPct val="50000"/>
              </a:spcBef>
            </a:pPr>
            <a:r>
              <a:rPr lang="en-GB" sz="1800"/>
              <a:t>Q) What are the similarities to expressionism?</a:t>
            </a:r>
          </a:p>
          <a:p>
            <a:pPr>
              <a:spcBef>
                <a:spcPct val="50000"/>
              </a:spcBef>
            </a:pPr>
            <a:r>
              <a:rPr lang="en-GB" sz="1800"/>
              <a:t>Q) How are Contemporary portraits different from traditional paintings?</a:t>
            </a:r>
          </a:p>
          <a:p>
            <a:pPr>
              <a:spcBef>
                <a:spcPct val="50000"/>
              </a:spcBef>
            </a:pPr>
            <a:r>
              <a:rPr lang="en-GB" sz="1800"/>
              <a:t>Q) How has the portrait been developed?</a:t>
            </a:r>
          </a:p>
          <a:p>
            <a:pPr>
              <a:spcBef>
                <a:spcPct val="50000"/>
              </a:spcBef>
            </a:pPr>
            <a:endParaRPr lang="en-GB" sz="18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UT0078"/>
          <p:cNvPicPr>
            <a:picLocks noChangeAspect="1" noChangeArrowheads="1"/>
          </p:cNvPicPr>
          <p:nvPr/>
        </p:nvPicPr>
        <p:blipFill>
          <a:blip r:embed="rId3" cstate="print"/>
          <a:srcRect/>
          <a:stretch>
            <a:fillRect/>
          </a:stretch>
        </p:blipFill>
        <p:spPr bwMode="auto">
          <a:xfrm>
            <a:off x="228600" y="152400"/>
            <a:ext cx="5781675" cy="6324600"/>
          </a:xfrm>
          <a:prstGeom prst="rect">
            <a:avLst/>
          </a:prstGeom>
          <a:noFill/>
          <a:ln w="9525">
            <a:noFill/>
            <a:miter lim="800000"/>
            <a:headEnd/>
            <a:tailEnd/>
          </a:ln>
          <a:effectLst/>
        </p:spPr>
      </p:pic>
      <p:sp>
        <p:nvSpPr>
          <p:cNvPr id="54275" name="Text Box 3"/>
          <p:cNvSpPr txBox="1">
            <a:spLocks noChangeArrowheads="1"/>
          </p:cNvSpPr>
          <p:nvPr/>
        </p:nvSpPr>
        <p:spPr bwMode="auto">
          <a:xfrm>
            <a:off x="6324600" y="381000"/>
            <a:ext cx="2819400" cy="1739900"/>
          </a:xfrm>
          <a:prstGeom prst="rect">
            <a:avLst/>
          </a:prstGeom>
          <a:noFill/>
          <a:ln w="9525">
            <a:noFill/>
            <a:miter lim="800000"/>
            <a:headEnd/>
            <a:tailEnd/>
          </a:ln>
          <a:effectLst/>
        </p:spPr>
        <p:txBody>
          <a:bodyPr>
            <a:spAutoFit/>
          </a:bodyPr>
          <a:lstStyle/>
          <a:p>
            <a:pPr>
              <a:spcBef>
                <a:spcPct val="50000"/>
              </a:spcBef>
            </a:pPr>
            <a:r>
              <a:rPr lang="en-GB" sz="2400" u="sng"/>
              <a:t>‘Self-Portrait’</a:t>
            </a:r>
            <a:endParaRPr lang="en-GB" sz="1800"/>
          </a:p>
          <a:p>
            <a:pPr>
              <a:spcBef>
                <a:spcPct val="50000"/>
              </a:spcBef>
            </a:pPr>
            <a:r>
              <a:rPr lang="en-GB" sz="2000" u="sng"/>
              <a:t>Richard Shaffer</a:t>
            </a:r>
            <a:endParaRPr lang="en-GB" sz="1800"/>
          </a:p>
          <a:p>
            <a:pPr>
              <a:spcBef>
                <a:spcPct val="50000"/>
              </a:spcBef>
            </a:pPr>
            <a:r>
              <a:rPr lang="en-GB" sz="1800"/>
              <a:t>1993</a:t>
            </a:r>
          </a:p>
          <a:p>
            <a:pPr>
              <a:spcBef>
                <a:spcPct val="50000"/>
              </a:spcBef>
            </a:pPr>
            <a:r>
              <a:rPr lang="en-GB" sz="1800"/>
              <a:t>Oil on canvas</a:t>
            </a:r>
          </a:p>
        </p:txBody>
      </p:sp>
      <p:sp>
        <p:nvSpPr>
          <p:cNvPr id="54276" name="Text Box 4"/>
          <p:cNvSpPr txBox="1">
            <a:spLocks noChangeArrowheads="1"/>
          </p:cNvSpPr>
          <p:nvPr/>
        </p:nvSpPr>
        <p:spPr bwMode="auto">
          <a:xfrm>
            <a:off x="6324600" y="2209800"/>
            <a:ext cx="2590800" cy="3387725"/>
          </a:xfrm>
          <a:prstGeom prst="rect">
            <a:avLst/>
          </a:prstGeom>
          <a:noFill/>
          <a:ln w="9525">
            <a:noFill/>
            <a:miter lim="800000"/>
            <a:headEnd/>
            <a:tailEnd/>
          </a:ln>
          <a:effectLst/>
        </p:spPr>
        <p:txBody>
          <a:bodyPr>
            <a:spAutoFit/>
          </a:bodyPr>
          <a:lstStyle/>
          <a:p>
            <a:pPr>
              <a:spcBef>
                <a:spcPct val="50000"/>
              </a:spcBef>
            </a:pPr>
            <a:r>
              <a:rPr lang="en-GB" sz="1800" dirty="0"/>
              <a:t>Shaffer is part of the Realist movement within American art. Notice how he has refined the feathers and also experimented with </a:t>
            </a:r>
            <a:r>
              <a:rPr lang="en-GB" sz="1800" i="1" dirty="0" err="1"/>
              <a:t>trompe</a:t>
            </a:r>
            <a:r>
              <a:rPr lang="en-GB" sz="1800" i="1" dirty="0"/>
              <a:t> </a:t>
            </a:r>
            <a:r>
              <a:rPr lang="en-GB" sz="1800" i="1" dirty="0" err="1"/>
              <a:t>l’oeil</a:t>
            </a:r>
            <a:r>
              <a:rPr lang="en-GB" sz="1800" i="1" dirty="0"/>
              <a:t>.  </a:t>
            </a:r>
            <a:r>
              <a:rPr lang="en-GB" sz="1800" dirty="0"/>
              <a:t>The use of this technique refers to an early twentieth century artist called William </a:t>
            </a:r>
            <a:r>
              <a:rPr lang="en-GB" sz="1800" dirty="0" err="1"/>
              <a:t>Harnett</a:t>
            </a:r>
            <a:r>
              <a:rPr lang="en-GB" sz="1800" dirty="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429000" y="914400"/>
            <a:ext cx="4724400" cy="4247317"/>
          </a:xfrm>
          <a:prstGeom prst="rect">
            <a:avLst/>
          </a:prstGeom>
          <a:noFill/>
          <a:ln w="9525">
            <a:noFill/>
            <a:miter lim="800000"/>
            <a:headEnd/>
            <a:tailEnd/>
          </a:ln>
          <a:effectLst/>
        </p:spPr>
        <p:txBody>
          <a:bodyPr>
            <a:spAutoFit/>
          </a:bodyPr>
          <a:lstStyle/>
          <a:p>
            <a:pPr>
              <a:spcBef>
                <a:spcPts val="500"/>
              </a:spcBef>
              <a:spcAft>
                <a:spcPts val="500"/>
              </a:spcAft>
            </a:pPr>
            <a:r>
              <a:rPr lang="en-GB" sz="1800" dirty="0">
                <a:latin typeface="Times New Roman" pitchFamily="18" charset="0"/>
              </a:rPr>
              <a:t>Cindy Sherman is a photographer, but not in the traditional sense of the word. Not only is she the person behind the lens of the camera, but she also puts herself in front of the lens, as the model and subject of her photographs. Although she photographs herself, however, her images are not self-portraits. The artist wears masks, costumes, and uses mannequin parts and props to create different identities. In her words, she is "</a:t>
            </a:r>
            <a:r>
              <a:rPr lang="en-GB" sz="1800" b="1" dirty="0">
                <a:latin typeface="Times New Roman" pitchFamily="18" charset="0"/>
              </a:rPr>
              <a:t>trying to make other people recognise something of themselves rather than me.</a:t>
            </a:r>
            <a:r>
              <a:rPr lang="en-GB" sz="1800" dirty="0">
                <a:latin typeface="Times New Roman" pitchFamily="18" charset="0"/>
              </a:rPr>
              <a:t>" As a result, </a:t>
            </a:r>
            <a:r>
              <a:rPr lang="en-GB" sz="1800" b="1" dirty="0">
                <a:latin typeface="Times New Roman" pitchFamily="18" charset="0"/>
              </a:rPr>
              <a:t>her work deftly investigates how people, and how women in particular, create their own self-image</a:t>
            </a:r>
            <a:r>
              <a:rPr lang="en-GB" sz="1800" dirty="0">
                <a:latin typeface="Times New Roman" pitchFamily="18" charset="0"/>
              </a:rPr>
              <a:t>. </a:t>
            </a:r>
            <a:br>
              <a:rPr lang="en-GB" sz="1800" dirty="0">
                <a:latin typeface="Times New Roman" pitchFamily="18" charset="0"/>
              </a:rPr>
            </a:br>
            <a:endParaRPr lang="en-GB" sz="1800" dirty="0">
              <a:latin typeface="Times New Roman" pitchFamily="18" charset="0"/>
            </a:endParaRPr>
          </a:p>
        </p:txBody>
      </p:sp>
      <p:pic>
        <p:nvPicPr>
          <p:cNvPr id="82947" name="Picture 3"/>
          <p:cNvPicPr>
            <a:picLocks noChangeAspect="1" noChangeArrowheads="1"/>
          </p:cNvPicPr>
          <p:nvPr/>
        </p:nvPicPr>
        <p:blipFill>
          <a:blip r:embed="rId3" cstate="print"/>
          <a:srcRect/>
          <a:stretch>
            <a:fillRect/>
          </a:stretch>
        </p:blipFill>
        <p:spPr bwMode="auto">
          <a:xfrm>
            <a:off x="304800" y="228600"/>
            <a:ext cx="1895475" cy="2876550"/>
          </a:xfrm>
          <a:prstGeom prst="rect">
            <a:avLst/>
          </a:prstGeom>
          <a:noFill/>
          <a:ln w="9525">
            <a:noFill/>
            <a:miter lim="800000"/>
            <a:headEnd/>
            <a:tailEnd/>
          </a:ln>
          <a:effectLst/>
        </p:spPr>
      </p:pic>
      <p:pic>
        <p:nvPicPr>
          <p:cNvPr id="82948" name="Picture 4"/>
          <p:cNvPicPr>
            <a:picLocks noChangeAspect="1" noChangeArrowheads="1"/>
          </p:cNvPicPr>
          <p:nvPr/>
        </p:nvPicPr>
        <p:blipFill>
          <a:blip r:embed="rId4" cstate="print"/>
          <a:srcRect/>
          <a:stretch>
            <a:fillRect/>
          </a:stretch>
        </p:blipFill>
        <p:spPr bwMode="auto">
          <a:xfrm>
            <a:off x="228600" y="3352800"/>
            <a:ext cx="2486025" cy="3200400"/>
          </a:xfrm>
          <a:prstGeom prst="rect">
            <a:avLst/>
          </a:prstGeom>
          <a:noFill/>
          <a:ln w="9525">
            <a:noFill/>
            <a:miter lim="800000"/>
            <a:headEnd/>
            <a:tailEnd/>
          </a:ln>
          <a:effectLst/>
        </p:spPr>
      </p:pic>
      <p:sp>
        <p:nvSpPr>
          <p:cNvPr id="82949" name="Text Box 5"/>
          <p:cNvSpPr txBox="1">
            <a:spLocks noChangeArrowheads="1"/>
          </p:cNvSpPr>
          <p:nvPr/>
        </p:nvSpPr>
        <p:spPr bwMode="auto">
          <a:xfrm>
            <a:off x="3505200" y="228600"/>
            <a:ext cx="4724400" cy="457200"/>
          </a:xfrm>
          <a:prstGeom prst="rect">
            <a:avLst/>
          </a:prstGeom>
          <a:noFill/>
          <a:ln w="9525">
            <a:noFill/>
            <a:miter lim="800000"/>
            <a:headEnd/>
            <a:tailEnd/>
          </a:ln>
          <a:effectLst/>
        </p:spPr>
        <p:txBody>
          <a:bodyPr>
            <a:spAutoFit/>
          </a:bodyPr>
          <a:lstStyle/>
          <a:p>
            <a:pPr>
              <a:spcBef>
                <a:spcPct val="50000"/>
              </a:spcBef>
            </a:pPr>
            <a:r>
              <a:rPr lang="en-GB" sz="2400" u="sng"/>
              <a:t>CINDY SHERMAN</a:t>
            </a:r>
            <a:endParaRPr lang="en-GB"/>
          </a:p>
        </p:txBody>
      </p:sp>
      <p:sp>
        <p:nvSpPr>
          <p:cNvPr id="82950" name="Text Box 6"/>
          <p:cNvSpPr txBox="1">
            <a:spLocks noChangeArrowheads="1"/>
          </p:cNvSpPr>
          <p:nvPr/>
        </p:nvSpPr>
        <p:spPr bwMode="auto">
          <a:xfrm>
            <a:off x="3962400" y="5257800"/>
            <a:ext cx="3886200" cy="1063625"/>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a:t>Q) How do clothes portray a persons identity?</a:t>
            </a:r>
          </a:p>
          <a:p>
            <a:pPr>
              <a:spcBef>
                <a:spcPct val="50000"/>
              </a:spcBef>
            </a:pPr>
            <a:r>
              <a:rPr lang="en-GB" sz="1800"/>
              <a:t>Q) What clothes identify you?</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381000" y="304800"/>
            <a:ext cx="3271838" cy="6248400"/>
          </a:xfrm>
          <a:prstGeom prst="rect">
            <a:avLst/>
          </a:prstGeom>
          <a:noFill/>
          <a:ln w="9525">
            <a:noFill/>
            <a:miter lim="800000"/>
            <a:headEnd/>
            <a:tailEnd/>
          </a:ln>
          <a:effectLst/>
        </p:spPr>
      </p:pic>
      <p:sp>
        <p:nvSpPr>
          <p:cNvPr id="96259" name="Text Box 3"/>
          <p:cNvSpPr txBox="1">
            <a:spLocks noChangeArrowheads="1"/>
          </p:cNvSpPr>
          <p:nvPr/>
        </p:nvSpPr>
        <p:spPr bwMode="auto">
          <a:xfrm>
            <a:off x="5410200" y="304800"/>
            <a:ext cx="4267200" cy="1739900"/>
          </a:xfrm>
          <a:prstGeom prst="rect">
            <a:avLst/>
          </a:prstGeom>
          <a:noFill/>
          <a:ln w="9525">
            <a:noFill/>
            <a:miter lim="800000"/>
            <a:headEnd/>
            <a:tailEnd/>
          </a:ln>
          <a:effectLst/>
        </p:spPr>
        <p:txBody>
          <a:bodyPr>
            <a:spAutoFit/>
          </a:bodyPr>
          <a:lstStyle/>
          <a:p>
            <a:pPr>
              <a:spcBef>
                <a:spcPct val="50000"/>
              </a:spcBef>
            </a:pPr>
            <a:r>
              <a:rPr lang="en-GB" sz="2400" u="sng"/>
              <a:t>‘David Graves’</a:t>
            </a:r>
            <a:endParaRPr lang="en-GB"/>
          </a:p>
          <a:p>
            <a:pPr>
              <a:spcBef>
                <a:spcPct val="50000"/>
              </a:spcBef>
            </a:pPr>
            <a:r>
              <a:rPr lang="en-GB" sz="2000" u="sng"/>
              <a:t>David Hockney</a:t>
            </a:r>
            <a:endParaRPr lang="en-GB"/>
          </a:p>
          <a:p>
            <a:pPr>
              <a:spcBef>
                <a:spcPct val="50000"/>
              </a:spcBef>
            </a:pPr>
            <a:r>
              <a:rPr lang="en-GB" sz="1800"/>
              <a:t>1982</a:t>
            </a:r>
          </a:p>
          <a:p>
            <a:pPr>
              <a:spcBef>
                <a:spcPct val="50000"/>
              </a:spcBef>
            </a:pPr>
            <a:r>
              <a:rPr lang="en-GB" sz="1800"/>
              <a:t>Composite Polaroid</a:t>
            </a:r>
            <a:endParaRPr lang="en-GB"/>
          </a:p>
        </p:txBody>
      </p:sp>
      <p:sp>
        <p:nvSpPr>
          <p:cNvPr id="96260" name="Text Box 4"/>
          <p:cNvSpPr txBox="1">
            <a:spLocks noChangeArrowheads="1"/>
          </p:cNvSpPr>
          <p:nvPr/>
        </p:nvSpPr>
        <p:spPr bwMode="auto">
          <a:xfrm>
            <a:off x="4876800" y="2362200"/>
            <a:ext cx="3657600" cy="2563813"/>
          </a:xfrm>
          <a:prstGeom prst="rect">
            <a:avLst/>
          </a:prstGeom>
          <a:noFill/>
          <a:ln w="9525">
            <a:noFill/>
            <a:miter lim="800000"/>
            <a:headEnd/>
            <a:tailEnd/>
          </a:ln>
          <a:effectLst/>
        </p:spPr>
        <p:txBody>
          <a:bodyPr>
            <a:spAutoFit/>
          </a:bodyPr>
          <a:lstStyle/>
          <a:p>
            <a:pPr>
              <a:spcBef>
                <a:spcPct val="50000"/>
              </a:spcBef>
            </a:pPr>
            <a:r>
              <a:rPr lang="en-GB" sz="1800"/>
              <a:t>Hockney is more widely regarded for his paintings, although he has achieved successful compositions with the use of a camera. Here he has used a Polaroid camera but how with today's technology could you achieve a similar effect?</a:t>
            </a:r>
          </a:p>
        </p:txBody>
      </p:sp>
      <p:sp>
        <p:nvSpPr>
          <p:cNvPr id="96261" name="Text Box 5"/>
          <p:cNvSpPr txBox="1">
            <a:spLocks noChangeArrowheads="1"/>
          </p:cNvSpPr>
          <p:nvPr/>
        </p:nvSpPr>
        <p:spPr bwMode="auto">
          <a:xfrm>
            <a:off x="4495800" y="5562600"/>
            <a:ext cx="3886200" cy="650875"/>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a:t>Use a camera to capture your own or another persons appearance</a:t>
            </a:r>
            <a:r>
              <a:rPr lang="en-GB"/>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a:stretch>
            <a:fillRect/>
          </a:stretch>
        </p:blipFill>
        <p:spPr bwMode="auto">
          <a:xfrm>
            <a:off x="381000" y="304800"/>
            <a:ext cx="3840163" cy="6324600"/>
          </a:xfrm>
          <a:prstGeom prst="rect">
            <a:avLst/>
          </a:prstGeom>
          <a:noFill/>
          <a:ln w="9525">
            <a:noFill/>
            <a:miter lim="800000"/>
            <a:headEnd/>
            <a:tailEnd/>
          </a:ln>
          <a:effectLst/>
        </p:spPr>
      </p:pic>
      <p:sp>
        <p:nvSpPr>
          <p:cNvPr id="95235" name="Text Box 3"/>
          <p:cNvSpPr txBox="1">
            <a:spLocks noChangeArrowheads="1"/>
          </p:cNvSpPr>
          <p:nvPr/>
        </p:nvSpPr>
        <p:spPr bwMode="auto">
          <a:xfrm>
            <a:off x="4495800" y="381000"/>
            <a:ext cx="4191000" cy="2105025"/>
          </a:xfrm>
          <a:prstGeom prst="rect">
            <a:avLst/>
          </a:prstGeom>
          <a:noFill/>
          <a:ln w="9525">
            <a:noFill/>
            <a:miter lim="800000"/>
            <a:headEnd/>
            <a:tailEnd/>
          </a:ln>
          <a:effectLst/>
        </p:spPr>
        <p:txBody>
          <a:bodyPr>
            <a:spAutoFit/>
          </a:bodyPr>
          <a:lstStyle/>
          <a:p>
            <a:pPr>
              <a:spcBef>
                <a:spcPct val="50000"/>
              </a:spcBef>
            </a:pPr>
            <a:r>
              <a:rPr lang="en-GB" sz="2400" u="sng"/>
              <a:t>‘My Mother, Bolton Abbey, Yorkshire’</a:t>
            </a:r>
          </a:p>
          <a:p>
            <a:pPr>
              <a:spcBef>
                <a:spcPct val="50000"/>
              </a:spcBef>
            </a:pPr>
            <a:r>
              <a:rPr lang="en-GB" sz="2000" u="sng"/>
              <a:t>David Hockney</a:t>
            </a:r>
            <a:endParaRPr lang="en-GB"/>
          </a:p>
          <a:p>
            <a:pPr>
              <a:spcBef>
                <a:spcPct val="50000"/>
              </a:spcBef>
            </a:pPr>
            <a:r>
              <a:rPr lang="en-GB" sz="1800"/>
              <a:t>1982</a:t>
            </a:r>
          </a:p>
          <a:p>
            <a:pPr>
              <a:spcBef>
                <a:spcPct val="50000"/>
              </a:spcBef>
            </a:pPr>
            <a:r>
              <a:rPr lang="en-GB" sz="1800"/>
              <a:t>Photographic Collage</a:t>
            </a:r>
            <a:endParaRPr lang="en-GB"/>
          </a:p>
        </p:txBody>
      </p:sp>
      <p:sp>
        <p:nvSpPr>
          <p:cNvPr id="95236" name="Text Box 4"/>
          <p:cNvSpPr txBox="1">
            <a:spLocks noChangeArrowheads="1"/>
          </p:cNvSpPr>
          <p:nvPr/>
        </p:nvSpPr>
        <p:spPr bwMode="auto">
          <a:xfrm>
            <a:off x="4572000" y="3352800"/>
            <a:ext cx="3886200" cy="2987675"/>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u="sng"/>
              <a:t>Look at the composition of this picture.</a:t>
            </a:r>
          </a:p>
          <a:p>
            <a:pPr>
              <a:spcBef>
                <a:spcPct val="50000"/>
              </a:spcBef>
            </a:pPr>
            <a:r>
              <a:rPr lang="en-GB" sz="1800"/>
              <a:t>Q) How has he captured the fragility of his mother?</a:t>
            </a:r>
          </a:p>
          <a:p>
            <a:pPr>
              <a:spcBef>
                <a:spcPct val="50000"/>
              </a:spcBef>
            </a:pPr>
            <a:r>
              <a:rPr lang="en-GB" sz="1800"/>
              <a:t>Q) Why did he only display part of the surroundings?</a:t>
            </a:r>
          </a:p>
          <a:p>
            <a:pPr>
              <a:spcBef>
                <a:spcPct val="50000"/>
              </a:spcBef>
            </a:pPr>
            <a:r>
              <a:rPr lang="en-GB" sz="1800"/>
              <a:t>Q) Does the use of photography reduce the expressive qualities of the portrait?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AUT0020"/>
          <p:cNvPicPr>
            <a:picLocks noChangeAspect="1" noChangeArrowheads="1"/>
          </p:cNvPicPr>
          <p:nvPr/>
        </p:nvPicPr>
        <p:blipFill>
          <a:blip r:embed="rId3" cstate="print"/>
          <a:srcRect/>
          <a:stretch>
            <a:fillRect/>
          </a:stretch>
        </p:blipFill>
        <p:spPr bwMode="auto">
          <a:xfrm>
            <a:off x="381000" y="304800"/>
            <a:ext cx="5745163" cy="5216525"/>
          </a:xfrm>
          <a:prstGeom prst="rect">
            <a:avLst/>
          </a:prstGeom>
          <a:noFill/>
          <a:ln w="9525">
            <a:noFill/>
            <a:miter lim="800000"/>
            <a:headEnd/>
            <a:tailEnd/>
          </a:ln>
          <a:effectLst/>
        </p:spPr>
      </p:pic>
      <p:sp>
        <p:nvSpPr>
          <p:cNvPr id="180227" name="Text Box 3"/>
          <p:cNvSpPr txBox="1">
            <a:spLocks noChangeArrowheads="1"/>
          </p:cNvSpPr>
          <p:nvPr/>
        </p:nvSpPr>
        <p:spPr bwMode="auto">
          <a:xfrm>
            <a:off x="6477000" y="228600"/>
            <a:ext cx="2362200" cy="1739900"/>
          </a:xfrm>
          <a:prstGeom prst="rect">
            <a:avLst/>
          </a:prstGeom>
          <a:noFill/>
          <a:ln w="9525">
            <a:noFill/>
            <a:miter lim="800000"/>
            <a:headEnd/>
            <a:tailEnd/>
          </a:ln>
          <a:effectLst/>
        </p:spPr>
        <p:txBody>
          <a:bodyPr>
            <a:spAutoFit/>
          </a:bodyPr>
          <a:lstStyle/>
          <a:p>
            <a:pPr>
              <a:spcBef>
                <a:spcPct val="50000"/>
              </a:spcBef>
            </a:pPr>
            <a:r>
              <a:rPr lang="en-GB" sz="2400" u="sng"/>
              <a:t>‘Dis-colate’</a:t>
            </a:r>
          </a:p>
          <a:p>
            <a:pPr>
              <a:spcBef>
                <a:spcPct val="50000"/>
              </a:spcBef>
            </a:pPr>
            <a:r>
              <a:rPr lang="en-GB" sz="2000" u="sng"/>
              <a:t>Justin Mortimer</a:t>
            </a:r>
            <a:endParaRPr lang="en-GB"/>
          </a:p>
          <a:p>
            <a:pPr>
              <a:spcBef>
                <a:spcPct val="50000"/>
              </a:spcBef>
            </a:pPr>
            <a:r>
              <a:rPr lang="en-GB" sz="1800"/>
              <a:t>1997</a:t>
            </a:r>
            <a:endParaRPr lang="en-GB"/>
          </a:p>
          <a:p>
            <a:pPr>
              <a:spcBef>
                <a:spcPct val="50000"/>
              </a:spcBef>
            </a:pPr>
            <a:r>
              <a:rPr lang="en-GB" sz="1800"/>
              <a:t>Oil on Linen</a:t>
            </a:r>
            <a:endParaRPr lang="en-GB"/>
          </a:p>
        </p:txBody>
      </p:sp>
      <p:sp>
        <p:nvSpPr>
          <p:cNvPr id="180228" name="Text Box 4"/>
          <p:cNvSpPr txBox="1">
            <a:spLocks noChangeArrowheads="1"/>
          </p:cNvSpPr>
          <p:nvPr/>
        </p:nvSpPr>
        <p:spPr bwMode="auto">
          <a:xfrm>
            <a:off x="6400800" y="1981200"/>
            <a:ext cx="2362200" cy="4624388"/>
          </a:xfrm>
          <a:prstGeom prst="rect">
            <a:avLst/>
          </a:prstGeom>
          <a:noFill/>
          <a:ln w="9525">
            <a:noFill/>
            <a:miter lim="800000"/>
            <a:headEnd/>
            <a:tailEnd/>
          </a:ln>
          <a:effectLst/>
        </p:spPr>
        <p:txBody>
          <a:bodyPr>
            <a:spAutoFit/>
          </a:bodyPr>
          <a:lstStyle/>
          <a:p>
            <a:pPr>
              <a:spcBef>
                <a:spcPct val="50000"/>
              </a:spcBef>
            </a:pPr>
            <a:r>
              <a:rPr lang="en-GB" sz="1800"/>
              <a:t>The artist aims to capture an emotion or his own response to and feelings about the sitter, rather than an accurate likeness of the subject.</a:t>
            </a:r>
          </a:p>
          <a:p>
            <a:pPr>
              <a:spcBef>
                <a:spcPct val="50000"/>
              </a:spcBef>
            </a:pPr>
            <a:r>
              <a:rPr lang="en-GB" sz="1800"/>
              <a:t>The introduction of geometric shapes and unexpected colours to portraits gives a disturbing quality to the surface of the paint.</a:t>
            </a:r>
          </a:p>
        </p:txBody>
      </p:sp>
      <p:sp>
        <p:nvSpPr>
          <p:cNvPr id="180229" name="Text Box 5"/>
          <p:cNvSpPr txBox="1">
            <a:spLocks noChangeArrowheads="1"/>
          </p:cNvSpPr>
          <p:nvPr/>
        </p:nvSpPr>
        <p:spPr bwMode="auto">
          <a:xfrm>
            <a:off x="1371600" y="5715000"/>
            <a:ext cx="3505200" cy="925513"/>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a:t>Experiment with digital media or cut up pictures of yourself and rearrange.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AUT0021"/>
          <p:cNvPicPr>
            <a:picLocks noChangeAspect="1" noChangeArrowheads="1"/>
          </p:cNvPicPr>
          <p:nvPr/>
        </p:nvPicPr>
        <p:blipFill>
          <a:blip r:embed="rId3" cstate="print"/>
          <a:srcRect/>
          <a:stretch>
            <a:fillRect/>
          </a:stretch>
        </p:blipFill>
        <p:spPr bwMode="auto">
          <a:xfrm>
            <a:off x="228600" y="228600"/>
            <a:ext cx="2441575" cy="4038600"/>
          </a:xfrm>
          <a:prstGeom prst="rect">
            <a:avLst/>
          </a:prstGeom>
          <a:noFill/>
          <a:ln w="9525">
            <a:noFill/>
            <a:miter lim="800000"/>
            <a:headEnd/>
            <a:tailEnd/>
          </a:ln>
          <a:effectLst/>
        </p:spPr>
      </p:pic>
      <p:pic>
        <p:nvPicPr>
          <p:cNvPr id="182275" name="Picture 3" descr="~AUT0022"/>
          <p:cNvPicPr>
            <a:picLocks noChangeAspect="1" noChangeArrowheads="1"/>
          </p:cNvPicPr>
          <p:nvPr/>
        </p:nvPicPr>
        <p:blipFill>
          <a:blip r:embed="rId4" cstate="print"/>
          <a:srcRect/>
          <a:stretch>
            <a:fillRect/>
          </a:stretch>
        </p:blipFill>
        <p:spPr bwMode="auto">
          <a:xfrm>
            <a:off x="6538913" y="228600"/>
            <a:ext cx="2387600" cy="4114800"/>
          </a:xfrm>
          <a:prstGeom prst="rect">
            <a:avLst/>
          </a:prstGeom>
          <a:noFill/>
          <a:ln w="9525">
            <a:noFill/>
            <a:miter lim="800000"/>
            <a:headEnd/>
            <a:tailEnd/>
          </a:ln>
          <a:effectLst/>
        </p:spPr>
      </p:pic>
      <p:sp>
        <p:nvSpPr>
          <p:cNvPr id="182276" name="Text Box 4"/>
          <p:cNvSpPr txBox="1">
            <a:spLocks noChangeArrowheads="1"/>
          </p:cNvSpPr>
          <p:nvPr/>
        </p:nvSpPr>
        <p:spPr bwMode="auto">
          <a:xfrm>
            <a:off x="3200400" y="228600"/>
            <a:ext cx="3733800" cy="457200"/>
          </a:xfrm>
          <a:prstGeom prst="rect">
            <a:avLst/>
          </a:prstGeom>
          <a:noFill/>
          <a:ln w="9525">
            <a:noFill/>
            <a:miter lim="800000"/>
            <a:headEnd/>
            <a:tailEnd/>
          </a:ln>
          <a:effectLst/>
        </p:spPr>
        <p:txBody>
          <a:bodyPr>
            <a:spAutoFit/>
          </a:bodyPr>
          <a:lstStyle/>
          <a:p>
            <a:pPr>
              <a:spcBef>
                <a:spcPct val="50000"/>
              </a:spcBef>
            </a:pPr>
            <a:r>
              <a:rPr lang="en-GB" sz="2400" u="sng"/>
              <a:t>Gilbert and George</a:t>
            </a:r>
            <a:endParaRPr lang="en-GB"/>
          </a:p>
        </p:txBody>
      </p:sp>
      <p:sp>
        <p:nvSpPr>
          <p:cNvPr id="182277" name="Text Box 5"/>
          <p:cNvSpPr txBox="1">
            <a:spLocks noChangeArrowheads="1"/>
          </p:cNvSpPr>
          <p:nvPr/>
        </p:nvSpPr>
        <p:spPr bwMode="auto">
          <a:xfrm>
            <a:off x="1066800" y="4343400"/>
            <a:ext cx="1828800" cy="457200"/>
          </a:xfrm>
          <a:prstGeom prst="rect">
            <a:avLst/>
          </a:prstGeom>
          <a:noFill/>
          <a:ln w="9525">
            <a:noFill/>
            <a:miter lim="800000"/>
            <a:headEnd/>
            <a:tailEnd/>
          </a:ln>
          <a:effectLst/>
        </p:spPr>
        <p:txBody>
          <a:bodyPr>
            <a:spAutoFit/>
          </a:bodyPr>
          <a:lstStyle/>
          <a:p>
            <a:pPr>
              <a:spcBef>
                <a:spcPct val="50000"/>
              </a:spcBef>
            </a:pPr>
            <a:r>
              <a:rPr lang="en-GB" sz="2400" u="sng"/>
              <a:t>‘Life’</a:t>
            </a:r>
          </a:p>
        </p:txBody>
      </p:sp>
      <p:sp>
        <p:nvSpPr>
          <p:cNvPr id="182278" name="Text Box 6"/>
          <p:cNvSpPr txBox="1">
            <a:spLocks noChangeArrowheads="1"/>
          </p:cNvSpPr>
          <p:nvPr/>
        </p:nvSpPr>
        <p:spPr bwMode="auto">
          <a:xfrm>
            <a:off x="7086600" y="4419600"/>
            <a:ext cx="2057400" cy="457200"/>
          </a:xfrm>
          <a:prstGeom prst="rect">
            <a:avLst/>
          </a:prstGeom>
          <a:noFill/>
          <a:ln w="9525">
            <a:noFill/>
            <a:miter lim="800000"/>
            <a:headEnd/>
            <a:tailEnd/>
          </a:ln>
          <a:effectLst/>
        </p:spPr>
        <p:txBody>
          <a:bodyPr>
            <a:spAutoFit/>
          </a:bodyPr>
          <a:lstStyle/>
          <a:p>
            <a:pPr>
              <a:spcBef>
                <a:spcPct val="50000"/>
              </a:spcBef>
            </a:pPr>
            <a:r>
              <a:rPr lang="en-GB" sz="2400" u="sng"/>
              <a:t>‘Death’</a:t>
            </a:r>
            <a:endParaRPr lang="en-GB"/>
          </a:p>
        </p:txBody>
      </p:sp>
      <p:sp>
        <p:nvSpPr>
          <p:cNvPr id="182281" name="Text Box 9"/>
          <p:cNvSpPr txBox="1">
            <a:spLocks noChangeArrowheads="1"/>
          </p:cNvSpPr>
          <p:nvPr/>
        </p:nvSpPr>
        <p:spPr bwMode="auto">
          <a:xfrm>
            <a:off x="3962400" y="685800"/>
            <a:ext cx="2667000" cy="366713"/>
          </a:xfrm>
          <a:prstGeom prst="rect">
            <a:avLst/>
          </a:prstGeom>
          <a:noFill/>
          <a:ln w="9525">
            <a:noFill/>
            <a:miter lim="800000"/>
            <a:headEnd/>
            <a:tailEnd/>
          </a:ln>
          <a:effectLst/>
        </p:spPr>
        <p:txBody>
          <a:bodyPr>
            <a:spAutoFit/>
          </a:bodyPr>
          <a:lstStyle/>
          <a:p>
            <a:pPr>
              <a:spcBef>
                <a:spcPct val="50000"/>
              </a:spcBef>
            </a:pPr>
            <a:r>
              <a:rPr lang="en-GB" sz="1800"/>
              <a:t>1984</a:t>
            </a:r>
            <a:endParaRPr lang="en-GB"/>
          </a:p>
        </p:txBody>
      </p:sp>
      <p:sp>
        <p:nvSpPr>
          <p:cNvPr id="182282" name="Text Box 10"/>
          <p:cNvSpPr txBox="1">
            <a:spLocks noChangeArrowheads="1"/>
          </p:cNvSpPr>
          <p:nvPr/>
        </p:nvSpPr>
        <p:spPr bwMode="auto">
          <a:xfrm>
            <a:off x="3733800" y="1066800"/>
            <a:ext cx="2286000" cy="779463"/>
          </a:xfrm>
          <a:prstGeom prst="rect">
            <a:avLst/>
          </a:prstGeom>
          <a:noFill/>
          <a:ln w="9525">
            <a:noFill/>
            <a:miter lim="800000"/>
            <a:headEnd/>
            <a:tailEnd/>
          </a:ln>
          <a:effectLst/>
        </p:spPr>
        <p:txBody>
          <a:bodyPr>
            <a:spAutoFit/>
          </a:bodyPr>
          <a:lstStyle/>
          <a:p>
            <a:pPr>
              <a:spcBef>
                <a:spcPct val="50000"/>
              </a:spcBef>
            </a:pPr>
            <a:r>
              <a:rPr lang="en-GB" sz="1800"/>
              <a:t>Hand coloured</a:t>
            </a:r>
          </a:p>
          <a:p>
            <a:pPr>
              <a:spcBef>
                <a:spcPct val="50000"/>
              </a:spcBef>
            </a:pPr>
            <a:r>
              <a:rPr lang="en-GB" sz="1800"/>
              <a:t>Photograph</a:t>
            </a:r>
            <a:endParaRPr lang="en-GB" sz="2400"/>
          </a:p>
        </p:txBody>
      </p:sp>
      <p:sp>
        <p:nvSpPr>
          <p:cNvPr id="182283" name="Text Box 11"/>
          <p:cNvSpPr txBox="1">
            <a:spLocks noChangeArrowheads="1"/>
          </p:cNvSpPr>
          <p:nvPr/>
        </p:nvSpPr>
        <p:spPr bwMode="auto">
          <a:xfrm>
            <a:off x="2743200" y="1981200"/>
            <a:ext cx="3733800" cy="4211638"/>
          </a:xfrm>
          <a:prstGeom prst="rect">
            <a:avLst/>
          </a:prstGeom>
          <a:noFill/>
          <a:ln w="9525">
            <a:noFill/>
            <a:miter lim="800000"/>
            <a:headEnd/>
            <a:tailEnd/>
          </a:ln>
          <a:effectLst/>
        </p:spPr>
        <p:txBody>
          <a:bodyPr>
            <a:spAutoFit/>
          </a:bodyPr>
          <a:lstStyle/>
          <a:p>
            <a:pPr>
              <a:spcBef>
                <a:spcPct val="50000"/>
              </a:spcBef>
            </a:pPr>
            <a:r>
              <a:rPr lang="en-GB" sz="1800"/>
              <a:t>Gilbert and George met while students at St Martin’s College.  In 1970 they proclaimed themselves ‘living sculptures’ and have consistently used their distinctive, besuited figures as the raw material for their art since that time.  Since the 1980’s their dominant form has been monumental structures.  The heroic scale and directness of the work, and the apparent seriousness  of their themes, link their them to the tradition of pictorial storytelling.</a:t>
            </a:r>
          </a:p>
        </p:txBody>
      </p:sp>
      <p:sp>
        <p:nvSpPr>
          <p:cNvPr id="182284" name="Text Box 12"/>
          <p:cNvSpPr txBox="1">
            <a:spLocks noChangeArrowheads="1"/>
          </p:cNvSpPr>
          <p:nvPr/>
        </p:nvSpPr>
        <p:spPr bwMode="auto">
          <a:xfrm>
            <a:off x="6629400" y="5402263"/>
            <a:ext cx="2286000" cy="1200150"/>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a:t>Q) How does this compare to stained glass we see in churches?</a:t>
            </a:r>
          </a:p>
        </p:txBody>
      </p:sp>
      <p:sp>
        <p:nvSpPr>
          <p:cNvPr id="182285" name="Text Box 13"/>
          <p:cNvSpPr txBox="1">
            <a:spLocks noChangeArrowheads="1"/>
          </p:cNvSpPr>
          <p:nvPr/>
        </p:nvSpPr>
        <p:spPr bwMode="auto">
          <a:xfrm>
            <a:off x="228600" y="5410200"/>
            <a:ext cx="2286000" cy="1200150"/>
          </a:xfrm>
          <a:prstGeom prst="rect">
            <a:avLst/>
          </a:prstGeom>
          <a:solidFill>
            <a:srgbClr val="99CCFF"/>
          </a:solidFill>
          <a:ln w="9525">
            <a:solidFill>
              <a:schemeClr val="tx2"/>
            </a:solidFill>
            <a:miter lim="800000"/>
            <a:headEnd/>
            <a:tailEnd/>
          </a:ln>
          <a:effectLst/>
        </p:spPr>
        <p:txBody>
          <a:bodyPr>
            <a:spAutoFit/>
          </a:bodyPr>
          <a:lstStyle/>
          <a:p>
            <a:pPr>
              <a:spcBef>
                <a:spcPct val="50000"/>
              </a:spcBef>
            </a:pPr>
            <a:r>
              <a:rPr lang="en-GB" sz="1800"/>
              <a:t>Q) How does it make you feel, are they mocking life or death?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AUT0024"/>
          <p:cNvPicPr>
            <a:picLocks noChangeAspect="1" noChangeArrowheads="1"/>
          </p:cNvPicPr>
          <p:nvPr/>
        </p:nvPicPr>
        <p:blipFill>
          <a:blip r:embed="rId3" cstate="print"/>
          <a:srcRect/>
          <a:stretch>
            <a:fillRect/>
          </a:stretch>
        </p:blipFill>
        <p:spPr bwMode="auto">
          <a:xfrm>
            <a:off x="304800" y="304800"/>
            <a:ext cx="3994150" cy="6324600"/>
          </a:xfrm>
          <a:prstGeom prst="rect">
            <a:avLst/>
          </a:prstGeom>
          <a:noFill/>
          <a:ln w="9525">
            <a:noFill/>
            <a:miter lim="800000"/>
            <a:headEnd/>
            <a:tailEnd/>
          </a:ln>
          <a:effectLst/>
        </p:spPr>
      </p:pic>
      <p:sp>
        <p:nvSpPr>
          <p:cNvPr id="186371" name="Text Box 3"/>
          <p:cNvSpPr txBox="1">
            <a:spLocks noChangeArrowheads="1"/>
          </p:cNvSpPr>
          <p:nvPr/>
        </p:nvSpPr>
        <p:spPr bwMode="auto">
          <a:xfrm>
            <a:off x="4495800" y="228600"/>
            <a:ext cx="4419600" cy="2471738"/>
          </a:xfrm>
          <a:prstGeom prst="rect">
            <a:avLst/>
          </a:prstGeom>
          <a:noFill/>
          <a:ln w="9525">
            <a:noFill/>
            <a:miter lim="800000"/>
            <a:headEnd/>
            <a:tailEnd/>
          </a:ln>
          <a:effectLst/>
        </p:spPr>
        <p:txBody>
          <a:bodyPr>
            <a:spAutoFit/>
          </a:bodyPr>
          <a:lstStyle/>
          <a:p>
            <a:pPr>
              <a:spcBef>
                <a:spcPct val="50000"/>
              </a:spcBef>
            </a:pPr>
            <a:r>
              <a:rPr lang="en-GB" sz="2400" u="sng"/>
              <a:t>‘Self-Portrait as a Heel, PartTwo’</a:t>
            </a:r>
            <a:endParaRPr lang="en-GB" sz="2400"/>
          </a:p>
          <a:p>
            <a:pPr>
              <a:spcBef>
                <a:spcPct val="50000"/>
              </a:spcBef>
            </a:pPr>
            <a:r>
              <a:rPr lang="en-GB" sz="2000" u="sng"/>
              <a:t>Jean-Michel Basquiat</a:t>
            </a:r>
            <a:endParaRPr lang="en-GB"/>
          </a:p>
          <a:p>
            <a:pPr>
              <a:spcBef>
                <a:spcPct val="50000"/>
              </a:spcBef>
            </a:pPr>
            <a:r>
              <a:rPr lang="en-GB" sz="1800"/>
              <a:t>1982</a:t>
            </a:r>
          </a:p>
          <a:p>
            <a:pPr>
              <a:spcBef>
                <a:spcPct val="50000"/>
              </a:spcBef>
            </a:pPr>
            <a:r>
              <a:rPr lang="en-GB" sz="1800"/>
              <a:t>Acrylic and oil paintstick on canvas</a:t>
            </a:r>
            <a:endParaRPr lang="en-GB"/>
          </a:p>
          <a:p>
            <a:pPr>
              <a:spcBef>
                <a:spcPct val="50000"/>
              </a:spcBef>
            </a:pPr>
            <a:endParaRPr lang="en-GB"/>
          </a:p>
        </p:txBody>
      </p:sp>
      <p:sp>
        <p:nvSpPr>
          <p:cNvPr id="186372" name="Text Box 4"/>
          <p:cNvSpPr txBox="1">
            <a:spLocks noChangeArrowheads="1"/>
          </p:cNvSpPr>
          <p:nvPr/>
        </p:nvSpPr>
        <p:spPr bwMode="auto">
          <a:xfrm>
            <a:off x="4648200" y="2514600"/>
            <a:ext cx="4038600" cy="3662363"/>
          </a:xfrm>
          <a:prstGeom prst="rect">
            <a:avLst/>
          </a:prstGeom>
          <a:noFill/>
          <a:ln w="9525">
            <a:noFill/>
            <a:miter lim="800000"/>
            <a:headEnd/>
            <a:tailEnd/>
          </a:ln>
          <a:effectLst/>
        </p:spPr>
        <p:txBody>
          <a:bodyPr>
            <a:spAutoFit/>
          </a:bodyPr>
          <a:lstStyle/>
          <a:p>
            <a:pPr>
              <a:spcBef>
                <a:spcPct val="50000"/>
              </a:spcBef>
            </a:pPr>
            <a:r>
              <a:rPr lang="en-GB" sz="1800"/>
              <a:t>Basquiat was a prolific artist within America during the 1980s. At the start of the 80’s Basquiat was living rough on the street, he used this as inspiration for these early pieces of work.  He absorbed imagery from the streets, the newspapers and television.  His style has been associated with the Art Brut movement because of the influence of graffiti art.  He collaborated with Andy Warhol in the 1980’s producing a series of works.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2612</TotalTime>
  <Words>676</Words>
  <Application>Microsoft Office PowerPoint</Application>
  <PresentationFormat>On-screen Show (4:3)</PresentationFormat>
  <Paragraphs>60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CONTEMPORARY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Adrian Harry</dc:creator>
  <cp:lastModifiedBy>Simpson, Martyn</cp:lastModifiedBy>
  <cp:revision>32</cp:revision>
  <cp:lastPrinted>2002-03-08T17:06:52Z</cp:lastPrinted>
  <dcterms:created xsi:type="dcterms:W3CDTF">2002-02-18T15:17:31Z</dcterms:created>
  <dcterms:modified xsi:type="dcterms:W3CDTF">2013-09-10T19:45:35Z</dcterms:modified>
</cp:coreProperties>
</file>